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23" r:id="rId5"/>
    <p:sldMasterId id="2147483686" r:id="rId6"/>
    <p:sldMasterId id="2147483748" r:id="rId7"/>
    <p:sldMasterId id="2147483761" r:id="rId8"/>
  </p:sldMasterIdLst>
  <p:notesMasterIdLst>
    <p:notesMasterId r:id="rId31"/>
  </p:notesMasterIdLst>
  <p:handoutMasterIdLst>
    <p:handoutMasterId r:id="rId32"/>
  </p:handoutMasterIdLst>
  <p:sldIdLst>
    <p:sldId id="259" r:id="rId9"/>
    <p:sldId id="6020" r:id="rId10"/>
    <p:sldId id="6026" r:id="rId11"/>
    <p:sldId id="6027" r:id="rId12"/>
    <p:sldId id="6030" r:id="rId13"/>
    <p:sldId id="6033" r:id="rId14"/>
    <p:sldId id="6028" r:id="rId15"/>
    <p:sldId id="6031" r:id="rId16"/>
    <p:sldId id="6035" r:id="rId17"/>
    <p:sldId id="6038" r:id="rId18"/>
    <p:sldId id="6037" r:id="rId19"/>
    <p:sldId id="6025" r:id="rId20"/>
    <p:sldId id="6036" r:id="rId21"/>
    <p:sldId id="6022" r:id="rId22"/>
    <p:sldId id="6034" r:id="rId23"/>
    <p:sldId id="6024" r:id="rId24"/>
    <p:sldId id="4120" r:id="rId25"/>
    <p:sldId id="6023" r:id="rId26"/>
    <p:sldId id="4118" r:id="rId27"/>
    <p:sldId id="4116" r:id="rId28"/>
    <p:sldId id="4119" r:id="rId29"/>
    <p:sldId id="6032" r:id="rId3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54D"/>
    <a:srgbClr val="1D345D"/>
    <a:srgbClr val="859CE7"/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8109" autoAdjust="0"/>
  </p:normalViewPr>
  <p:slideViewPr>
    <p:cSldViewPr>
      <p:cViewPr varScale="1">
        <p:scale>
          <a:sx n="143" d="100"/>
          <a:sy n="143" d="100"/>
        </p:scale>
        <p:origin x="138" y="12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63" d="100"/>
          <a:sy n="163" d="100"/>
        </p:scale>
        <p:origin x="1392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0BF60-D495-D0DE-F2D8-5C451F56E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27323-EFA2-68F3-2D08-652115226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40A5-A381-4041-BCB6-A961D27C8AED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2142-157A-9E72-C893-687C5A2C5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9F25-C276-A125-768E-18E671595B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EB6-BD77-40DF-9B7E-18115531C2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41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8203-DA1C-4C8E-96DC-C5E9F77FA430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7682-172B-4A4B-B6FB-460A3477C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639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Query Executor</a:t>
            </a:r>
          </a:p>
          <a:p>
            <a:pPr marL="171450" indent="-171450">
              <a:buFontTx/>
              <a:buChar char="-"/>
            </a:pPr>
            <a:r>
              <a:rPr lang="en-GB" dirty="0"/>
              <a:t>Runs execution plan</a:t>
            </a:r>
          </a:p>
          <a:p>
            <a:pPr marL="171450" indent="-171450">
              <a:buFontTx/>
              <a:buChar char="-"/>
            </a:pPr>
            <a:r>
              <a:rPr lang="en-GB" dirty="0"/>
              <a:t>Dispatcher for each command</a:t>
            </a:r>
          </a:p>
          <a:p>
            <a:pPr marL="171450" indent="-171450">
              <a:buFontTx/>
              <a:buChar char="-"/>
            </a:pPr>
            <a:r>
              <a:rPr lang="en-GB" dirty="0"/>
              <a:t>Mostly interacts with storage engine</a:t>
            </a:r>
          </a:p>
          <a:p>
            <a:r>
              <a:rPr lang="en-GB" dirty="0"/>
              <a:t>Access Methods</a:t>
            </a:r>
          </a:p>
          <a:p>
            <a:pPr marL="171450" indent="-171450">
              <a:buFontTx/>
              <a:buChar char="-"/>
            </a:pPr>
            <a:r>
              <a:rPr lang="en-GB" dirty="0"/>
              <a:t>Requests pages and prepares row sets to return to relational engine</a:t>
            </a:r>
          </a:p>
          <a:p>
            <a:pPr marL="171450" indent="-171450">
              <a:buFontTx/>
              <a:buChar char="-"/>
            </a:pPr>
            <a:r>
              <a:rPr lang="en-GB" dirty="0"/>
              <a:t>Also receives </a:t>
            </a:r>
            <a:r>
              <a:rPr lang="en-GB" dirty="0" err="1"/>
              <a:t>rowsets</a:t>
            </a:r>
            <a:r>
              <a:rPr lang="en-GB" dirty="0"/>
              <a:t> for insert/update</a:t>
            </a:r>
          </a:p>
          <a:p>
            <a:pPr marL="0" indent="0">
              <a:buFontTx/>
              <a:buNone/>
            </a:pPr>
            <a:r>
              <a:rPr lang="en-GB" dirty="0"/>
              <a:t>Tran </a:t>
            </a:r>
            <a:r>
              <a:rPr lang="en-GB" dirty="0" err="1"/>
              <a:t>mgr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co-ordinates logging, recovery and buffer </a:t>
            </a:r>
            <a:r>
              <a:rPr lang="en-GB" dirty="0" err="1"/>
              <a:t>mgt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also works out </a:t>
            </a:r>
            <a:r>
              <a:rPr lang="en-GB" dirty="0" err="1"/>
              <a:t>tran</a:t>
            </a:r>
            <a:r>
              <a:rPr lang="en-GB" dirty="0"/>
              <a:t> boundaries including cross-</a:t>
            </a:r>
            <a:r>
              <a:rPr lang="en-GB" dirty="0" err="1"/>
              <a:t>db</a:t>
            </a: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Buffer </a:t>
            </a:r>
            <a:r>
              <a:rPr lang="en-GB" dirty="0" err="1"/>
              <a:t>mgr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Manages disk I/O and memory buffers in buffer pool</a:t>
            </a:r>
          </a:p>
          <a:p>
            <a:pPr marL="171450" indent="-171450">
              <a:buFontTx/>
              <a:buChar char="-"/>
            </a:pPr>
            <a:r>
              <a:rPr lang="en-GB" dirty="0"/>
              <a:t>Also manages data cache within buffer pool</a:t>
            </a:r>
          </a:p>
          <a:p>
            <a:pPr marL="0" indent="0">
              <a:buFontTx/>
              <a:buNone/>
            </a:pPr>
            <a:r>
              <a:rPr lang="en-GB" dirty="0"/>
              <a:t>Scheduler</a:t>
            </a:r>
          </a:p>
          <a:p>
            <a:pPr marL="171450" indent="-171450">
              <a:buFontTx/>
              <a:buChar char="-"/>
            </a:pPr>
            <a:r>
              <a:rPr lang="en-GB" dirty="0"/>
              <a:t>Separate CPU scheduler specially designed for SQL</a:t>
            </a:r>
          </a:p>
          <a:p>
            <a:pPr marL="171450" indent="-171450">
              <a:buFontTx/>
              <a:buChar char="-"/>
            </a:pPr>
            <a:r>
              <a:rPr lang="en-GB" dirty="0"/>
              <a:t>In reality all requests from connection onwards go through scheduler</a:t>
            </a:r>
          </a:p>
          <a:p>
            <a:pPr marL="171450" indent="-171450">
              <a:buFontTx/>
              <a:buChar char="-"/>
            </a:pPr>
            <a:r>
              <a:rPr lang="en-GB" dirty="0"/>
              <a:t>Manages SQL worker threads</a:t>
            </a:r>
          </a:p>
        </p:txBody>
      </p:sp>
    </p:spTree>
    <p:extLst>
      <p:ext uri="{BB962C8B-B14F-4D97-AF65-F5344CB8AC3E}">
        <p14:creationId xmlns:p14="http://schemas.microsoft.com/office/powerpoint/2010/main" val="1874143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F24FF-10B6-4BB2-A1BC-7D31E5B8F67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17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3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07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66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75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32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74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34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165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163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957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532-8E41-4565-B7F5-C9970915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84A0-DEF6-4E30-8C65-0B0655C1C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2D2C-FF9F-493F-AC79-EAEA3EC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E1F7-BFBC-40EB-BC7A-A11EEC1F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8C84-C0BE-4C00-A247-50D4A686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7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708E-11F3-4C7A-8FA4-ACF5256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BF2-108A-4809-8A1E-67466BB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44C4-72A3-4D29-B565-F90557A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C7CE-2E20-40EA-BEC7-C301E342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5638-F91C-4AB5-8E11-21CA333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238-84EF-4FB1-BE7F-035136F6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8183-A30C-4CB3-BC80-FE8EEBBD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D967-C3A8-4E64-96C3-F3E9E039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EC17-50C5-4A19-90A4-826AB860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33BE-6507-4E20-909F-60ED129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D11-DE3F-4F8F-ADE2-DC2B338A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E12F-58E5-4249-BD7F-530470C9F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AB93C-6CCA-4A19-BE24-71A6343E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9996-A9A8-4D51-9540-531CC6C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9C66D-A75B-4C0E-AB3A-73EAC0FE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938C-0B75-43A5-840D-2EFD6201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16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600-0C8A-4E35-8EBF-20250138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7-73CF-45D7-A8DE-B7E39A77D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99A28-889E-4FF4-B360-E1CCCA93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6612-900F-4335-A987-D937D190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49715-E24D-48F0-AD65-FAFA3914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1DB26-3447-4758-8D66-EB89662D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94DB-A406-495B-8E30-C9978AC3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F6A73-A0A5-4FC2-B3C2-CAD5889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4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E8C-CE59-4B9A-9D58-E526D7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778F-CE4E-41A5-8AEC-F9C9801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CD35-5D68-49D6-AEFB-4863B82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805F-BED7-42D6-9DAF-A9874120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5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F65DA-980E-4EA5-8F14-A27C74A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0A4B-D81D-4B57-BD44-20B270F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202B-2EF2-4261-AA1A-2509B377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9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E72-6A12-48DE-9949-105C9263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58BE-E48C-489C-852F-4CA7D375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BC93-E081-4B96-9C4E-911BB8FE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AE67-ADAA-407E-A071-CCF19F4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320DC-7845-47D6-B6F7-ED55640E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9F51-6109-48AB-9C63-2B93F1C7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85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F77-73C9-4966-B291-2A00E8C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5FA15-0AA1-418D-BFE1-39C5A6B1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EF6-1A7B-46C1-B220-533A19BD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5ED-6F6B-4496-B3E4-7348772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B4CA-A7DB-499B-8439-E4FCDC31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8FD9-AB32-4A2F-AEB5-F6B0C935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0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51-280E-4707-BAC2-9846D2A5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A8EB-E24C-46EF-9F34-661305F4B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84CA-F055-4CAA-800D-E799364D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7C19-1B0F-4A4B-9349-C521B90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A913-7513-450C-A93C-B255059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9AF13-E5FC-46F2-BD3E-E20410058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7EF7-1FE9-4B48-A371-AF40AD2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E76-FB54-49B5-9223-DBF8E874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E80-AB07-4463-BCD0-9322020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61A0-BE25-4188-9987-9012385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5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64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D08-4E4E-4C7F-875B-D1C8C0BE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4441-C13E-4F50-8642-7253B6DF3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FEA7-5EBC-44C8-8348-B2459FE3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5E3-D9D5-43F3-A8A6-155A92F4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202C-88BC-4FAE-98DF-A0E80BE8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8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B336-B8B4-4387-AF80-E5F70885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AFFD-123E-4FE8-8A0E-CC174CF4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B946D-7EF9-41B8-9FB5-43DB2940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59B9-E197-40B8-A7E0-6A4E110F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296D-4A73-46DF-A861-BA857EC0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44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01F3-7A9B-4C5C-B14D-2F92E336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1E2A-6051-4146-8DF8-1A56353DA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768A-F1A5-49DC-B3D4-50E6DAA5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1641-950F-49BF-B79D-0DDD035E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9F47-795B-447B-95F6-EA969D93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896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206-24E5-44C7-B056-41FF26F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7F0D-591C-4D73-B0B6-167826C2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D741-3292-4F09-9A52-838B9F37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720AA-2ADB-4CE0-A9BE-9743D667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CC68C-CC25-4B17-A148-55E1523A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9E079-5881-44BA-B09B-C59D7117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7FB-02E1-4380-8E1C-62B7347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6637-4BE7-439E-89F3-A1C3257F9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A37BA-29DA-46DF-906F-20D5603BC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09FFA-CD62-4AE5-B500-7F06BBF31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BF213-E87C-4593-8769-FB298AFF1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66E6C-9A2F-413B-BFC4-6D68A683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A5654-E0AC-4099-A15C-B5EF0838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D22C8-BE9A-463A-9EF1-0C512382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314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931C-5AD8-4A2B-9D68-AAC17CC4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6273F-C4AA-488E-9831-E201669A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6919-FCE3-401C-84E0-1355419E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59B21-FBC7-4667-8741-B0660B63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375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A3FAF-ED31-42E2-9EA9-0B523DC0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60DC4-74B1-4A2A-8235-E1ED8418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9B17-3615-4D80-AA33-6470F239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64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35E0-BAA9-4F1A-8D6C-33256438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9E7B-1F70-409D-B63A-726EA97D4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492B1-A71F-49A3-8CDD-1AAEDDBC3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5EA50-B1FF-400F-97EB-764AA4AF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AC508-94C8-4D3C-A061-C3B129B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9AC7E-AC1E-4552-8AE1-6891A38E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15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4D1B-03EE-479A-9B52-79549601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21B31-0633-43F6-BC70-F15EAFCF9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1D147-CBCA-48A9-8ECB-18D21732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A64B-5A6C-4652-8F71-A43D9A1B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F83E4-DA2F-42E2-9528-18925685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D78F-580D-44D5-9107-090E1430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8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BF86-B1F2-42F2-8258-EC34C2E2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FC3D2-CDA9-48E5-AB9D-E6DE3D07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BB2C-CBF4-4CAF-8153-A92F99EE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30BF-8FFF-4E38-B5D3-14BA0BBD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FD333-33C0-41A4-822E-182D331A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549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263DE-2D5A-4B70-ADA0-164A27B83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26DB4-FEEE-4C58-9CA7-E8E84C47F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8C71-F985-4678-A9EF-ED6B8369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DFD1A-6C0D-4D73-82C1-C59DD6F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C3AF-75C2-4D2D-AB4F-9BEBEFC4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Media Placeholder 16">
            <a:extLst>
              <a:ext uri="{FF2B5EF4-FFF2-40B4-BE49-F238E27FC236}">
                <a16:creationId xmlns:a16="http://schemas.microsoft.com/office/drawing/2014/main" id="{2BF8A68F-1AA7-1145-BECA-C7B9FE579DDE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512075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41046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59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3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4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7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47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Broadmede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House, Farnham Business Park,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Weydon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str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adatis.co.uk</a:t>
            </a:r>
            <a:endParaRPr lang="en-US" b="1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78977-1716-0646-8A53-DEAB5321C92A}"/>
              </a:ext>
            </a:extLst>
          </p:cNvPr>
          <p:cNvGrpSpPr/>
          <p:nvPr userDrawn="1"/>
        </p:nvGrpSpPr>
        <p:grpSpPr>
          <a:xfrm>
            <a:off x="11504795" y="0"/>
            <a:ext cx="685364" cy="596444"/>
            <a:chOff x="9842956" y="63480"/>
            <a:chExt cx="685364" cy="596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3A5F4-6AC9-5946-84B9-50F372372FE8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14ABE-9270-CA4A-BEA5-70CE8BB37774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0D648-AD67-3142-B428-460E0F27E795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31" r:id="rId8"/>
    <p:sldLayoutId id="2147483744" r:id="rId9"/>
    <p:sldLayoutId id="2147483745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2F817-5BBE-4381-B6A0-3AC5950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5D0D-EB85-4A21-A343-0B2B44C2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E4BA-1162-487A-8EAF-2A895675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2E4C-047F-4BB8-A7D6-928F0B6097C5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638F-ED89-412B-B996-0A6D1518D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0427-C84D-4EFA-834F-06F8B3A50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B9158-C99A-6936-7F38-E4D105CD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15F87-7AAD-4D2D-AB92-BE8A79AB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1AD8-0232-45D5-8D8D-13F345D6E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EF42-1E01-4239-ADEF-3CA8DFC1B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0BF4-C33D-4AB1-99FA-126C26F0E45E}" type="datetimeFigureOut">
              <a:rPr lang="en-GB" smtClean="0"/>
              <a:t>17/02/2023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121A-6399-4A6F-AE2B-7D8C6DF23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8A36-6D05-479E-8A75-37D72718F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brentozar.com/archive/2015/10/how-to-download-the-stack-overflow-database-via-bittorrent" TargetMode="External"/><Relationship Id="rId5" Type="http://schemas.openxmlformats.org/officeDocument/2006/relationships/hyperlink" Target="mailto:phil.austin@adatis.co.uk" TargetMode="External"/><Relationship Id="rId4" Type="http://schemas.openxmlformats.org/officeDocument/2006/relationships/hyperlink" Target="https://github.com/Microsoft/sql-server-samples/releases/tag/adventurework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6C1C2E03-9F9F-4139-8834-909C051C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" y="453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9EB6886-9A9A-49A4-9B21-5961D23B4C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CA318-4F9A-4AFF-B955-493D2ED1A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18" y="328004"/>
            <a:ext cx="4264161" cy="1821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BE5AE-8A5D-4C98-ACD6-24A881D8D3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9" y="1547669"/>
            <a:ext cx="3405477" cy="6342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6318C06-E706-41EF-ADDF-6C56AE78420E}"/>
              </a:ext>
            </a:extLst>
          </p:cNvPr>
          <p:cNvSpPr txBox="1">
            <a:spLocks/>
          </p:cNvSpPr>
          <p:nvPr/>
        </p:nvSpPr>
        <p:spPr>
          <a:xfrm>
            <a:off x="838200" y="2214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SQL Server</a:t>
            </a:r>
            <a:endParaRPr lang="en-GB" sz="6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99F9A-F09F-44AC-BD9D-435E5F4683F4}"/>
              </a:ext>
            </a:extLst>
          </p:cNvPr>
          <p:cNvSpPr txBox="1"/>
          <p:nvPr/>
        </p:nvSpPr>
        <p:spPr>
          <a:xfrm>
            <a:off x="414577" y="3501008"/>
            <a:ext cx="115092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Fundamentals</a:t>
            </a: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F8BBD2CD-659C-4F3B-805E-2129AD677D66}"/>
              </a:ext>
            </a:extLst>
          </p:cNvPr>
          <p:cNvSpPr txBox="1">
            <a:spLocks/>
          </p:cNvSpPr>
          <p:nvPr/>
        </p:nvSpPr>
        <p:spPr>
          <a:xfrm>
            <a:off x="1199456" y="4941168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</a:rPr>
              <a:t>Phil Austin</a:t>
            </a:r>
          </a:p>
        </p:txBody>
      </p:sp>
    </p:spTree>
    <p:extLst>
      <p:ext uri="{BB962C8B-B14F-4D97-AF65-F5344CB8AC3E}">
        <p14:creationId xmlns:p14="http://schemas.microsoft.com/office/powerpoint/2010/main" val="1998246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5C531-509B-5D12-3719-02AD65D0ECD1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SQL Server &amp; ACID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C8467-32D7-46FA-5C11-4A811F5AC5EE}"/>
              </a:ext>
            </a:extLst>
          </p:cNvPr>
          <p:cNvSpPr txBox="1"/>
          <p:nvPr/>
        </p:nvSpPr>
        <p:spPr>
          <a:xfrm>
            <a:off x="1559496" y="1700808"/>
            <a:ext cx="9138527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Transaction scope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Explicit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Implicit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Locking semantics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Concurrency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Isolation levels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https://learn.microsoft.com/en-us/sql/relational-databases/sql-server-transaction-locking-and-row-versioning-guide?view=sql-server-ver16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96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A5C531-509B-5D12-3719-02AD65D0ECD1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SQL Server &amp; ACID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C8467-32D7-46FA-5C11-4A811F5AC5EE}"/>
              </a:ext>
            </a:extLst>
          </p:cNvPr>
          <p:cNvSpPr txBox="1"/>
          <p:nvPr/>
        </p:nvSpPr>
        <p:spPr>
          <a:xfrm>
            <a:off x="1559496" y="1700808"/>
            <a:ext cx="566071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Write ahead transaction log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Physical file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Will grow over time – larger transactions will grow it faster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No limit to growth – can run out of space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Recovery Models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Database Checkpoints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Log Backups</a:t>
            </a:r>
          </a:p>
        </p:txBody>
      </p:sp>
    </p:spTree>
    <p:extLst>
      <p:ext uri="{BB962C8B-B14F-4D97-AF65-F5344CB8AC3E}">
        <p14:creationId xmlns:p14="http://schemas.microsoft.com/office/powerpoint/2010/main" val="151486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Background pattern&#10;&#10;Description automatically generated">
            <a:extLst>
              <a:ext uri="{FF2B5EF4-FFF2-40B4-BE49-F238E27FC236}">
                <a16:creationId xmlns:a16="http://schemas.microsoft.com/office/drawing/2014/main" id="{0D70A4C5-5B13-7FCA-644B-ED1369CD66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B0637C-6D48-CB5B-F54C-5B26716A1F69}"/>
              </a:ext>
            </a:extLst>
          </p:cNvPr>
          <p:cNvSpPr/>
          <p:nvPr/>
        </p:nvSpPr>
        <p:spPr>
          <a:xfrm>
            <a:off x="1199456" y="980728"/>
            <a:ext cx="2304256" cy="4896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SQLOS</a:t>
            </a:r>
          </a:p>
          <a:p>
            <a:pPr marL="285750" indent="-285750">
              <a:buFontTx/>
              <a:buChar char="-"/>
            </a:pPr>
            <a:r>
              <a:rPr lang="en-GB" dirty="0"/>
              <a:t>Memory </a:t>
            </a:r>
            <a:r>
              <a:rPr lang="en-GB" dirty="0" err="1"/>
              <a:t>Mgt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Scheduling</a:t>
            </a:r>
          </a:p>
          <a:p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708D3D-0712-FAC7-DFFB-B64089A0A310}"/>
              </a:ext>
            </a:extLst>
          </p:cNvPr>
          <p:cNvSpPr/>
          <p:nvPr/>
        </p:nvSpPr>
        <p:spPr>
          <a:xfrm>
            <a:off x="3696147" y="1004172"/>
            <a:ext cx="1899494" cy="4941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Storage Engine</a:t>
            </a:r>
          </a:p>
          <a:p>
            <a:pPr marL="285750" indent="-285750">
              <a:buFontTx/>
              <a:buChar char="-"/>
            </a:pPr>
            <a:r>
              <a:rPr lang="en-GB" dirty="0"/>
              <a:t>DBCC</a:t>
            </a:r>
          </a:p>
          <a:p>
            <a:pPr marL="285750" indent="-285750">
              <a:buFontTx/>
              <a:buChar char="-"/>
            </a:pPr>
            <a:r>
              <a:rPr lang="en-GB" dirty="0"/>
              <a:t>BCP</a:t>
            </a:r>
          </a:p>
          <a:p>
            <a:pPr marL="285750" indent="-285750">
              <a:buFontTx/>
              <a:buChar char="-"/>
            </a:pPr>
            <a:r>
              <a:rPr lang="en-GB" dirty="0"/>
              <a:t>Backup/ Restore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A9D999-5DC7-FA4A-7495-233A25269AD1}"/>
              </a:ext>
            </a:extLst>
          </p:cNvPr>
          <p:cNvSpPr/>
          <p:nvPr/>
        </p:nvSpPr>
        <p:spPr>
          <a:xfrm>
            <a:off x="5884760" y="980728"/>
            <a:ext cx="1723408" cy="4964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Relational Engine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ACE06D-2F9C-83F0-862D-AF43A149474F}"/>
              </a:ext>
            </a:extLst>
          </p:cNvPr>
          <p:cNvSpPr/>
          <p:nvPr/>
        </p:nvSpPr>
        <p:spPr>
          <a:xfrm>
            <a:off x="8184232" y="1003464"/>
            <a:ext cx="1692137" cy="4964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Protocols</a:t>
            </a:r>
          </a:p>
        </p:txBody>
      </p:sp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D637E9FA-A179-8DEE-B1DD-219F2FBC0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6420" y="2694038"/>
            <a:ext cx="1126461" cy="1126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2171D-DF03-B408-41CE-B136F7622E1D}"/>
              </a:ext>
            </a:extLst>
          </p:cNvPr>
          <p:cNvSpPr txBox="1"/>
          <p:nvPr/>
        </p:nvSpPr>
        <p:spPr>
          <a:xfrm>
            <a:off x="10931782" y="3635833"/>
            <a:ext cx="8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Clients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A96DD9-D89B-EE8D-644D-755019EFAF1A}"/>
              </a:ext>
            </a:extLst>
          </p:cNvPr>
          <p:cNvSpPr/>
          <p:nvPr/>
        </p:nvSpPr>
        <p:spPr>
          <a:xfrm>
            <a:off x="1323364" y="3747858"/>
            <a:ext cx="2081054" cy="1668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Buffer Manager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FA1CD0-9DE4-F1A7-B1EB-3A1D9238CC34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404418" y="5085184"/>
            <a:ext cx="459334" cy="33682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802774-DD4F-931A-AF1D-8311EF315C23}"/>
              </a:ext>
            </a:extLst>
          </p:cNvPr>
          <p:cNvSpPr/>
          <p:nvPr/>
        </p:nvSpPr>
        <p:spPr>
          <a:xfrm>
            <a:off x="3863752" y="4581128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Access Methods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C5BF0DFD-564B-5F9B-772C-22E79DDCD47B}"/>
              </a:ext>
            </a:extLst>
          </p:cNvPr>
          <p:cNvSpPr/>
          <p:nvPr/>
        </p:nvSpPr>
        <p:spPr>
          <a:xfrm>
            <a:off x="119336" y="4235186"/>
            <a:ext cx="955115" cy="15700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Storage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647D00-A233-B2D7-FF4D-2BB706BCD626}"/>
              </a:ext>
            </a:extLst>
          </p:cNvPr>
          <p:cNvCxnSpPr>
            <a:cxnSpLocks/>
            <a:endCxn id="21" idx="1"/>
          </p:cNvCxnSpPr>
          <p:nvPr/>
        </p:nvCxnSpPr>
        <p:spPr>
          <a:xfrm flipH="1">
            <a:off x="596894" y="3523511"/>
            <a:ext cx="14219" cy="71167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rocessor with solid fill">
            <a:extLst>
              <a:ext uri="{FF2B5EF4-FFF2-40B4-BE49-F238E27FC236}">
                <a16:creationId xmlns:a16="http://schemas.microsoft.com/office/drawing/2014/main" id="{A4AF4687-BEFC-B2DA-218C-C29C9D136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065" y="2277365"/>
            <a:ext cx="864096" cy="864096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7DCF076-03AE-45CC-4E15-F419652192DA}"/>
              </a:ext>
            </a:extLst>
          </p:cNvPr>
          <p:cNvSpPr/>
          <p:nvPr/>
        </p:nvSpPr>
        <p:spPr>
          <a:xfrm>
            <a:off x="1631504" y="218998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Scheduler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81EAD3-5A03-B0EB-DAE0-FD3F76FC3307}"/>
              </a:ext>
            </a:extLst>
          </p:cNvPr>
          <p:cNvSpPr txBox="1"/>
          <p:nvPr/>
        </p:nvSpPr>
        <p:spPr>
          <a:xfrm>
            <a:off x="330187" y="314096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CPU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AC4164-DE62-1774-9CA2-B58E7638BFCD}"/>
              </a:ext>
            </a:extLst>
          </p:cNvPr>
          <p:cNvCxnSpPr>
            <a:cxnSpLocks/>
          </p:cNvCxnSpPr>
          <p:nvPr/>
        </p:nvCxnSpPr>
        <p:spPr>
          <a:xfrm flipH="1">
            <a:off x="925500" y="2684316"/>
            <a:ext cx="690053" cy="9722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9FA780-F3BA-5FBB-9B98-1436DE96B4BF}"/>
              </a:ext>
            </a:extLst>
          </p:cNvPr>
          <p:cNvCxnSpPr>
            <a:cxnSpLocks/>
            <a:stCxn id="27" idx="2"/>
            <a:endCxn id="11" idx="0"/>
          </p:cNvCxnSpPr>
          <p:nvPr/>
        </p:nvCxnSpPr>
        <p:spPr>
          <a:xfrm>
            <a:off x="2351584" y="3198094"/>
            <a:ext cx="12307" cy="549764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8644E86-5ED3-1D11-93FF-A401D650F4B5}"/>
              </a:ext>
            </a:extLst>
          </p:cNvPr>
          <p:cNvSpPr/>
          <p:nvPr/>
        </p:nvSpPr>
        <p:spPr>
          <a:xfrm>
            <a:off x="3863752" y="2852936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Transaction Manager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6D7A35-58FB-A0C9-6CF3-530200842019}"/>
              </a:ext>
            </a:extLst>
          </p:cNvPr>
          <p:cNvCxnSpPr>
            <a:cxnSpLocks/>
          </p:cNvCxnSpPr>
          <p:nvPr/>
        </p:nvCxnSpPr>
        <p:spPr>
          <a:xfrm flipH="1">
            <a:off x="3387695" y="3840352"/>
            <a:ext cx="483886" cy="394834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60415F-224B-02AF-CEE3-CF0EFD64C604}"/>
              </a:ext>
            </a:extLst>
          </p:cNvPr>
          <p:cNvCxnSpPr>
            <a:cxnSpLocks/>
            <a:stCxn id="53" idx="2"/>
            <a:endCxn id="18" idx="0"/>
          </p:cNvCxnSpPr>
          <p:nvPr/>
        </p:nvCxnSpPr>
        <p:spPr>
          <a:xfrm>
            <a:off x="4583832" y="3861048"/>
            <a:ext cx="0" cy="72008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AD945B-946C-EFE8-8541-1FE55FDBADE6}"/>
              </a:ext>
            </a:extLst>
          </p:cNvPr>
          <p:cNvSpPr/>
          <p:nvPr/>
        </p:nvSpPr>
        <p:spPr>
          <a:xfrm>
            <a:off x="6023992" y="3356992"/>
            <a:ext cx="144160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Optimiser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92D4C1-F739-CE88-1132-BA33A0D6C428}"/>
              </a:ext>
            </a:extLst>
          </p:cNvPr>
          <p:cNvSpPr/>
          <p:nvPr/>
        </p:nvSpPr>
        <p:spPr>
          <a:xfrm>
            <a:off x="8328248" y="1484784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Shared Memory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7F238F-240E-ADEF-E896-344727B98209}"/>
              </a:ext>
            </a:extLst>
          </p:cNvPr>
          <p:cNvSpPr/>
          <p:nvPr/>
        </p:nvSpPr>
        <p:spPr>
          <a:xfrm>
            <a:off x="8328248" y="263691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TCP/IP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0B79FE-0EC4-A87C-A8B3-FB165F5B6020}"/>
              </a:ext>
            </a:extLst>
          </p:cNvPr>
          <p:cNvSpPr/>
          <p:nvPr/>
        </p:nvSpPr>
        <p:spPr>
          <a:xfrm>
            <a:off x="8328248" y="371703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Named Pipes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3DA539-5CCD-00EE-380E-8A585A6BDA9F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9768408" y="3140968"/>
            <a:ext cx="502945" cy="112516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2D2E39-A423-5CB2-648A-9C85C9381D76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7464152" y="2420888"/>
            <a:ext cx="720080" cy="0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717349-A987-AEAC-99AF-5C586D2F2C86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9768408" y="1988840"/>
            <a:ext cx="636673" cy="646332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D5B68A-695B-9304-30D1-37B8A1DF5387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9768408" y="3755093"/>
            <a:ext cx="636673" cy="46599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78AF157-5B4D-F2B7-D468-082B1C78F665}"/>
              </a:ext>
            </a:extLst>
          </p:cNvPr>
          <p:cNvSpPr/>
          <p:nvPr/>
        </p:nvSpPr>
        <p:spPr>
          <a:xfrm>
            <a:off x="6023992" y="191683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Command Parser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761EDAD-72DB-CA37-C69B-77B6D5850FBA}"/>
              </a:ext>
            </a:extLst>
          </p:cNvPr>
          <p:cNvSpPr/>
          <p:nvPr/>
        </p:nvSpPr>
        <p:spPr>
          <a:xfrm>
            <a:off x="6023992" y="479715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Query Executor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D6B3B0D-9A0B-32DD-6CB0-2C60D5E60641}"/>
              </a:ext>
            </a:extLst>
          </p:cNvPr>
          <p:cNvCxnSpPr>
            <a:cxnSpLocks/>
            <a:stCxn id="30" idx="2"/>
            <a:endCxn id="2" idx="0"/>
          </p:cNvCxnSpPr>
          <p:nvPr/>
        </p:nvCxnSpPr>
        <p:spPr>
          <a:xfrm>
            <a:off x="6744072" y="2924944"/>
            <a:ext cx="720" cy="43204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7F98C4-48FA-0319-7A12-EB596CE85051}"/>
              </a:ext>
            </a:extLst>
          </p:cNvPr>
          <p:cNvCxnSpPr>
            <a:cxnSpLocks/>
            <a:stCxn id="2" idx="2"/>
            <a:endCxn id="31" idx="0"/>
          </p:cNvCxnSpPr>
          <p:nvPr/>
        </p:nvCxnSpPr>
        <p:spPr>
          <a:xfrm flipH="1">
            <a:off x="6744072" y="4365104"/>
            <a:ext cx="720" cy="43204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2F5A7C-E7DB-01F4-BF49-78B5EC6CC9F9}"/>
              </a:ext>
            </a:extLst>
          </p:cNvPr>
          <p:cNvCxnSpPr>
            <a:cxnSpLocks/>
            <a:endCxn id="53" idx="3"/>
          </p:cNvCxnSpPr>
          <p:nvPr/>
        </p:nvCxnSpPr>
        <p:spPr>
          <a:xfrm flipH="1" flipV="1">
            <a:off x="5303912" y="3356992"/>
            <a:ext cx="792088" cy="151216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1C44793-7E6B-31CC-B4FF-336C3FF70908}"/>
              </a:ext>
            </a:extLst>
          </p:cNvPr>
          <p:cNvCxnSpPr>
            <a:cxnSpLocks/>
            <a:stCxn id="31" idx="1"/>
            <a:endCxn id="18" idx="3"/>
          </p:cNvCxnSpPr>
          <p:nvPr/>
        </p:nvCxnSpPr>
        <p:spPr>
          <a:xfrm flipH="1" flipV="1">
            <a:off x="5303912" y="5085184"/>
            <a:ext cx="720080" cy="216024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E346B8F-C990-9653-EAFD-534A748FEF08}"/>
              </a:ext>
            </a:extLst>
          </p:cNvPr>
          <p:cNvSpPr/>
          <p:nvPr/>
        </p:nvSpPr>
        <p:spPr>
          <a:xfrm>
            <a:off x="1556986" y="4178823"/>
            <a:ext cx="1538486" cy="119953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Buffer Pool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C49B68-51A7-A9C1-947B-534E81A2CD32}"/>
              </a:ext>
            </a:extLst>
          </p:cNvPr>
          <p:cNvSpPr txBox="1"/>
          <p:nvPr/>
        </p:nvSpPr>
        <p:spPr>
          <a:xfrm>
            <a:off x="10049969" y="2950564"/>
            <a:ext cx="89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TDS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packets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5C3A67-69D4-B9A1-59C0-FEC2A9821D39}"/>
              </a:ext>
            </a:extLst>
          </p:cNvPr>
          <p:cNvSpPr txBox="1"/>
          <p:nvPr/>
        </p:nvSpPr>
        <p:spPr>
          <a:xfrm>
            <a:off x="1474509" y="84387"/>
            <a:ext cx="9098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Unbuntu"/>
              </a:rPr>
              <a:t>SQL Server Database Engine Query Architecture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B581919-7E4D-385F-E762-9ED8B85AEAE6}"/>
              </a:ext>
            </a:extLst>
          </p:cNvPr>
          <p:cNvSpPr/>
          <p:nvPr/>
        </p:nvSpPr>
        <p:spPr>
          <a:xfrm>
            <a:off x="1637052" y="4631087"/>
            <a:ext cx="1364501" cy="66565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Cache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C444664-4A2D-6DDC-021C-D50BE1668F6B}"/>
              </a:ext>
            </a:extLst>
          </p:cNvPr>
          <p:cNvSpPr/>
          <p:nvPr/>
        </p:nvSpPr>
        <p:spPr>
          <a:xfrm>
            <a:off x="8328248" y="479715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Dedicated Administrator Connection (DAC)</a:t>
            </a:r>
          </a:p>
        </p:txBody>
      </p:sp>
    </p:spTree>
    <p:extLst>
      <p:ext uri="{BB962C8B-B14F-4D97-AF65-F5344CB8AC3E}">
        <p14:creationId xmlns:p14="http://schemas.microsoft.com/office/powerpoint/2010/main" val="354354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" y="-27384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5D4985B-D68F-4485-80C8-D410D243C483}"/>
              </a:ext>
            </a:extLst>
          </p:cNvPr>
          <p:cNvSpPr txBox="1">
            <a:spLocks/>
          </p:cNvSpPr>
          <p:nvPr/>
        </p:nvSpPr>
        <p:spPr>
          <a:xfrm>
            <a:off x="202465" y="40466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1C9CE-9242-4726-9F52-06DA0C528C06}"/>
              </a:ext>
            </a:extLst>
          </p:cNvPr>
          <p:cNvSpPr txBox="1"/>
          <p:nvPr/>
        </p:nvSpPr>
        <p:spPr>
          <a:xfrm>
            <a:off x="335360" y="1284724"/>
            <a:ext cx="116621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AdventureWorks2019 :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https://github.com/Microsoft/sql-server-samples/releases/tag/adventureworks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Stack Overflow: h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ttps://www.brentozar.com/archive/2015/10/how-to-download-the-stack-overflow-database-via-bittorrent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46D38-0D8D-4F84-9CC9-31A7F1D064D6}"/>
              </a:ext>
            </a:extLst>
          </p:cNvPr>
          <p:cNvSpPr txBox="1"/>
          <p:nvPr/>
        </p:nvSpPr>
        <p:spPr>
          <a:xfrm>
            <a:off x="335360" y="4193212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CCC61-C6D2-6923-1033-1DA066BCF291}"/>
              </a:ext>
            </a:extLst>
          </p:cNvPr>
          <p:cNvSpPr txBox="1"/>
          <p:nvPr/>
        </p:nvSpPr>
        <p:spPr>
          <a:xfrm>
            <a:off x="335360" y="5207758"/>
            <a:ext cx="6179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180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First Normal Form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DE162A-D96C-B8DF-5E61-AE39926D5B04}"/>
              </a:ext>
            </a:extLst>
          </p:cNvPr>
          <p:cNvGraphicFramePr>
            <a:graphicFrameLocks noGrp="1"/>
          </p:cNvGraphicFramePr>
          <p:nvPr/>
        </p:nvGraphicFramePr>
        <p:xfrm>
          <a:off x="1343470" y="1390106"/>
          <a:ext cx="9721080" cy="1185375"/>
        </p:xfrm>
        <a:graphic>
          <a:graphicData uri="http://schemas.openxmlformats.org/drawingml/2006/table">
            <a:tbl>
              <a:tblPr/>
              <a:tblGrid>
                <a:gridCol w="913167">
                  <a:extLst>
                    <a:ext uri="{9D8B030D-6E8A-4147-A177-3AD203B41FA5}">
                      <a16:colId xmlns:a16="http://schemas.microsoft.com/office/drawing/2014/main" val="1929795087"/>
                    </a:ext>
                  </a:extLst>
                </a:gridCol>
                <a:gridCol w="1412554">
                  <a:extLst>
                    <a:ext uri="{9D8B030D-6E8A-4147-A177-3AD203B41FA5}">
                      <a16:colId xmlns:a16="http://schemas.microsoft.com/office/drawing/2014/main" val="4187065761"/>
                    </a:ext>
                  </a:extLst>
                </a:gridCol>
                <a:gridCol w="1369749">
                  <a:extLst>
                    <a:ext uri="{9D8B030D-6E8A-4147-A177-3AD203B41FA5}">
                      <a16:colId xmlns:a16="http://schemas.microsoft.com/office/drawing/2014/main" val="2921698718"/>
                    </a:ext>
                  </a:extLst>
                </a:gridCol>
                <a:gridCol w="1824125">
                  <a:extLst>
                    <a:ext uri="{9D8B030D-6E8A-4147-A177-3AD203B41FA5}">
                      <a16:colId xmlns:a16="http://schemas.microsoft.com/office/drawing/2014/main" val="3859841098"/>
                    </a:ext>
                  </a:extLst>
                </a:gridCol>
                <a:gridCol w="1400495">
                  <a:extLst>
                    <a:ext uri="{9D8B030D-6E8A-4147-A177-3AD203B41FA5}">
                      <a16:colId xmlns:a16="http://schemas.microsoft.com/office/drawing/2014/main" val="1681899400"/>
                    </a:ext>
                  </a:extLst>
                </a:gridCol>
                <a:gridCol w="1000792">
                  <a:extLst>
                    <a:ext uri="{9D8B030D-6E8A-4147-A177-3AD203B41FA5}">
                      <a16:colId xmlns:a16="http://schemas.microsoft.com/office/drawing/2014/main" val="2163030259"/>
                    </a:ext>
                  </a:extLst>
                </a:gridCol>
                <a:gridCol w="1800198">
                  <a:extLst>
                    <a:ext uri="{9D8B030D-6E8A-4147-A177-3AD203B41FA5}">
                      <a16:colId xmlns:a16="http://schemas.microsoft.com/office/drawing/2014/main" val="3693800243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Manager_Phone_Number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64617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123-456-7890,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2410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Human Resources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940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48141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271464" y="1052736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/>
        </p:nvGraphicFramePr>
        <p:xfrm>
          <a:off x="1343471" y="3281459"/>
          <a:ext cx="9793090" cy="1338856"/>
        </p:xfrm>
        <a:graphic>
          <a:graphicData uri="http://schemas.openxmlformats.org/drawingml/2006/table">
            <a:tbl>
              <a:tblPr/>
              <a:tblGrid>
                <a:gridCol w="1152129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735292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413791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  <a:gridCol w="1086591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  <a:gridCol w="1740991">
                  <a:extLst>
                    <a:ext uri="{9D8B030D-6E8A-4147-A177-3AD203B41FA5}">
                      <a16:colId xmlns:a16="http://schemas.microsoft.com/office/drawing/2014/main" val="235752960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Manager_Phone_Number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Human Resources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 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271464" y="2912851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3FB47-21B4-E813-DD5B-B160B229E25D}"/>
              </a:ext>
            </a:extLst>
          </p:cNvPr>
          <p:cNvSpPr txBox="1"/>
          <p:nvPr/>
        </p:nvSpPr>
        <p:spPr>
          <a:xfrm>
            <a:off x="1271464" y="4862720"/>
            <a:ext cx="9865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1st Normal Form (1NF) – columns have a single value, column/attribute domain does not change, unique name exists for each every column, row order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16446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40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90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C1ECCFD-083C-42F7-9786-201215C1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1"/>
          <a:stretch/>
        </p:blipFill>
        <p:spPr>
          <a:xfrm>
            <a:off x="1" y="-9900"/>
            <a:ext cx="12191999" cy="68778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9A77B74-1BEC-F6EB-236A-E1F1F342566F}"/>
              </a:ext>
            </a:extLst>
          </p:cNvPr>
          <p:cNvSpPr/>
          <p:nvPr/>
        </p:nvSpPr>
        <p:spPr>
          <a:xfrm>
            <a:off x="1" y="2766143"/>
            <a:ext cx="12191999" cy="1334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71E439-CDB9-4870-AA66-BEDB2F0ED88D}"/>
              </a:ext>
            </a:extLst>
          </p:cNvPr>
          <p:cNvCxnSpPr>
            <a:cxnSpLocks/>
          </p:cNvCxnSpPr>
          <p:nvPr/>
        </p:nvCxnSpPr>
        <p:spPr>
          <a:xfrm>
            <a:off x="6578748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older 3">
            <a:extLst>
              <a:ext uri="{FF2B5EF4-FFF2-40B4-BE49-F238E27FC236}">
                <a16:creationId xmlns:a16="http://schemas.microsoft.com/office/drawing/2014/main" id="{9707BEED-2A5C-41F5-8EF2-18B1D55B38BB}"/>
              </a:ext>
            </a:extLst>
          </p:cNvPr>
          <p:cNvSpPr txBox="1">
            <a:spLocks/>
          </p:cNvSpPr>
          <p:nvPr/>
        </p:nvSpPr>
        <p:spPr>
          <a:xfrm>
            <a:off x="1861741" y="1715118"/>
            <a:ext cx="8243965" cy="430887"/>
          </a:xfrm>
          <a:prstGeom prst="rect">
            <a:avLst/>
          </a:prstGeom>
        </p:spPr>
        <p:txBody>
          <a:bodyPr lIns="0" tIns="0" rIns="0" bIns="0"/>
          <a:lstStyle>
            <a:lvl1pPr marL="0" algn="ctr" eaLnBrk="1" hangingPunct="1">
              <a:defRPr sz="2800" b="0" i="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Microsoft Exclusive  |   Data &amp; AI Specialists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33C5E24-BDE8-4739-B63E-A2677262EF0E}"/>
              </a:ext>
            </a:extLst>
          </p:cNvPr>
          <p:cNvSpPr txBox="1">
            <a:spLocks/>
          </p:cNvSpPr>
          <p:nvPr/>
        </p:nvSpPr>
        <p:spPr>
          <a:xfrm>
            <a:off x="495333" y="368165"/>
            <a:ext cx="543835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eaLnBrk="1" hangingPunct="1">
              <a:defRPr sz="3600" b="1" i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Introduction to </a:t>
            </a:r>
            <a:r>
              <a:rPr kumimoji="0" lang="en-US" sz="36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Adatis</a:t>
            </a: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j-ea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BB8197-742E-4151-A150-60E49383C552}"/>
              </a:ext>
            </a:extLst>
          </p:cNvPr>
          <p:cNvCxnSpPr>
            <a:cxnSpLocks/>
          </p:cNvCxnSpPr>
          <p:nvPr/>
        </p:nvCxnSpPr>
        <p:spPr>
          <a:xfrm>
            <a:off x="4393781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B1E507B3-7D19-4432-A2E3-BC7F2D922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low confidence">
            <a:extLst>
              <a:ext uri="{FF2B5EF4-FFF2-40B4-BE49-F238E27FC236}">
                <a16:creationId xmlns:a16="http://schemas.microsoft.com/office/drawing/2014/main" id="{D9E54527-FA2C-E083-6482-64B2E9450C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12984"/>
          <a:stretch/>
        </p:blipFill>
        <p:spPr>
          <a:xfrm>
            <a:off x="90871" y="3074614"/>
            <a:ext cx="2261305" cy="695324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967C0C28-85A1-C905-DE0F-130738C43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71" y="3222775"/>
            <a:ext cx="1923192" cy="326943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76C1A19D-E77A-166E-04E4-CB248CAB65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17" y="2871747"/>
            <a:ext cx="2456909" cy="122712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C3692-73EC-2777-F218-0AF880F7A03F}"/>
              </a:ext>
            </a:extLst>
          </p:cNvPr>
          <p:cNvGrpSpPr/>
          <p:nvPr/>
        </p:nvGrpSpPr>
        <p:grpSpPr>
          <a:xfrm>
            <a:off x="2303099" y="3173099"/>
            <a:ext cx="2575663" cy="696309"/>
            <a:chOff x="9481699" y="4611440"/>
            <a:chExt cx="2975684" cy="803903"/>
          </a:xfrm>
        </p:grpSpPr>
        <p:pic>
          <p:nvPicPr>
            <p:cNvPr id="51" name="Picture 2" descr="Azure Purview — Taygan">
              <a:extLst>
                <a:ext uri="{FF2B5EF4-FFF2-40B4-BE49-F238E27FC236}">
                  <a16:creationId xmlns:a16="http://schemas.microsoft.com/office/drawing/2014/main" id="{E30C9447-11AE-5980-1569-3C9E34446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" t="21130" r="3144" b="19920"/>
            <a:stretch/>
          </p:blipFill>
          <p:spPr bwMode="auto">
            <a:xfrm>
              <a:off x="9481699" y="4611440"/>
              <a:ext cx="1063299" cy="64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Holder 3">
              <a:extLst>
                <a:ext uri="{FF2B5EF4-FFF2-40B4-BE49-F238E27FC236}">
                  <a16:creationId xmlns:a16="http://schemas.microsoft.com/office/drawing/2014/main" id="{F44F7876-E8E9-DED6-7A1F-3B420DF3CDE2}"/>
                </a:ext>
              </a:extLst>
            </p:cNvPr>
            <p:cNvSpPr txBox="1">
              <a:spLocks/>
            </p:cNvSpPr>
            <p:nvPr/>
          </p:nvSpPr>
          <p:spPr>
            <a:xfrm>
              <a:off x="10719036" y="4694910"/>
              <a:ext cx="1738347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Purview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E4A0401-A4F4-7707-2B6F-85D865360CCB}"/>
              </a:ext>
            </a:extLst>
          </p:cNvPr>
          <p:cNvGrpSpPr/>
          <p:nvPr/>
        </p:nvGrpSpPr>
        <p:grpSpPr>
          <a:xfrm>
            <a:off x="7422629" y="3033647"/>
            <a:ext cx="2343216" cy="862574"/>
            <a:chOff x="9599126" y="3436861"/>
            <a:chExt cx="2592874" cy="91916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7133DC0-D280-9DA6-394B-0DC03D3F5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7251"/>
            <a:stretch/>
          </p:blipFill>
          <p:spPr>
            <a:xfrm>
              <a:off x="9599126" y="3436861"/>
              <a:ext cx="864225" cy="919169"/>
            </a:xfrm>
            <a:prstGeom prst="rect">
              <a:avLst/>
            </a:prstGeom>
          </p:spPr>
        </p:pic>
        <p:sp>
          <p:nvSpPr>
            <p:cNvPr id="60" name="Holder 3">
              <a:extLst>
                <a:ext uri="{FF2B5EF4-FFF2-40B4-BE49-F238E27FC236}">
                  <a16:creationId xmlns:a16="http://schemas.microsoft.com/office/drawing/2014/main" id="{1611F9DE-D2DA-02DE-24BF-89E7EAB173B3}"/>
                </a:ext>
              </a:extLst>
            </p:cNvPr>
            <p:cNvSpPr txBox="1">
              <a:spLocks/>
            </p:cNvSpPr>
            <p:nvPr/>
          </p:nvSpPr>
          <p:spPr>
            <a:xfrm>
              <a:off x="10661987" y="3578317"/>
              <a:ext cx="1530013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Synapse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1051B8-C260-6A2C-D8A3-EB230F15A7C8}"/>
              </a:ext>
            </a:extLst>
          </p:cNvPr>
          <p:cNvGrpSpPr/>
          <p:nvPr/>
        </p:nvGrpSpPr>
        <p:grpSpPr>
          <a:xfrm>
            <a:off x="4681945" y="4670314"/>
            <a:ext cx="5496435" cy="1671770"/>
            <a:chOff x="4559234" y="4996821"/>
            <a:chExt cx="5496435" cy="16717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82D595A-38DC-AC98-7715-5B083A99F1B6}"/>
                </a:ext>
              </a:extLst>
            </p:cNvPr>
            <p:cNvGrpSpPr/>
            <p:nvPr/>
          </p:nvGrpSpPr>
          <p:grpSpPr>
            <a:xfrm>
              <a:off x="4559234" y="4996821"/>
              <a:ext cx="1615721" cy="1671770"/>
              <a:chOff x="4710893" y="5059718"/>
              <a:chExt cx="1726363" cy="1726363"/>
            </a:xfrm>
          </p:grpSpPr>
          <p:pic>
            <p:nvPicPr>
              <p:cNvPr id="78" name="Picture 77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A1D61A34-A1D1-8CA8-80FF-C546FAE9C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0893" y="5059718"/>
                <a:ext cx="1726363" cy="1726363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D1A8DF-A5DA-7478-3F7B-FC9362864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6546" y="5794846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ABBA2AC-1685-8F29-B3F3-2F071FC8DDE7}"/>
                </a:ext>
              </a:extLst>
            </p:cNvPr>
            <p:cNvGrpSpPr/>
            <p:nvPr/>
          </p:nvGrpSpPr>
          <p:grpSpPr>
            <a:xfrm>
              <a:off x="8617685" y="5166460"/>
              <a:ext cx="1437984" cy="1437984"/>
              <a:chOff x="8812579" y="5084284"/>
              <a:chExt cx="1437984" cy="1437984"/>
            </a:xfrm>
          </p:grpSpPr>
          <p:pic>
            <p:nvPicPr>
              <p:cNvPr id="76" name="Picture 75" descr="Icon&#10;&#10;Description automatically generated">
                <a:extLst>
                  <a:ext uri="{FF2B5EF4-FFF2-40B4-BE49-F238E27FC236}">
                    <a16:creationId xmlns:a16="http://schemas.microsoft.com/office/drawing/2014/main" id="{76636D3B-10C2-BB95-C578-16A9D8754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2579" y="5084284"/>
                <a:ext cx="1437984" cy="143798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B4BCDBF-B634-9F6C-451B-362087006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6597" y="5827843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</p:grpSp>
      <p:sp>
        <p:nvSpPr>
          <p:cNvPr id="80" name="Holder 3">
            <a:extLst>
              <a:ext uri="{FF2B5EF4-FFF2-40B4-BE49-F238E27FC236}">
                <a16:creationId xmlns:a16="http://schemas.microsoft.com/office/drawing/2014/main" id="{909D830F-135A-991B-0759-3E0407B9581E}"/>
              </a:ext>
            </a:extLst>
          </p:cNvPr>
          <p:cNvSpPr txBox="1">
            <a:spLocks/>
          </p:cNvSpPr>
          <p:nvPr/>
        </p:nvSpPr>
        <p:spPr>
          <a:xfrm>
            <a:off x="9843965" y="5094668"/>
            <a:ext cx="1419147" cy="744259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India: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Pune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D578A1-6540-9C0B-8798-C7E57A5A3C6C}"/>
              </a:ext>
            </a:extLst>
          </p:cNvPr>
          <p:cNvSpPr txBox="1"/>
          <p:nvPr/>
        </p:nvSpPr>
        <p:spPr>
          <a:xfrm>
            <a:off x="2684844" y="5013751"/>
            <a:ext cx="1560208" cy="122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England: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Manchester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London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Surrey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996D9C8-25AD-2198-56BF-67760EA080C8}"/>
              </a:ext>
            </a:extLst>
          </p:cNvPr>
          <p:cNvGrpSpPr/>
          <p:nvPr/>
        </p:nvGrpSpPr>
        <p:grpSpPr>
          <a:xfrm>
            <a:off x="1245573" y="4892431"/>
            <a:ext cx="1477266" cy="1384342"/>
            <a:chOff x="1957444" y="5239211"/>
            <a:chExt cx="1535544" cy="1535544"/>
          </a:xfrm>
        </p:grpSpPr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CE7A0EE5-C5EF-CA99-7C80-947EBF72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444" y="5239211"/>
              <a:ext cx="1535544" cy="153554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40F285B-3480-82C9-BD79-527F05D9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871" y="62456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F3587D6-6000-8726-721E-B0C62732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130" y="6204447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A4A6ACF-3233-29B8-222B-F294550E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989" y="5316469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DB5045C-F6FD-A34B-832C-0648D798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889" y="55358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C7FF37F-B3B6-7457-5F62-144138091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648" y="5791964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8A2E786-B280-0690-2279-3A24F7542EB3}"/>
              </a:ext>
            </a:extLst>
          </p:cNvPr>
          <p:cNvSpPr txBox="1"/>
          <p:nvPr/>
        </p:nvSpPr>
        <p:spPr>
          <a:xfrm>
            <a:off x="413371" y="4843059"/>
            <a:ext cx="1478814" cy="11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Scotland: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Aberdeen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Glasgow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Holder 3">
            <a:extLst>
              <a:ext uri="{FF2B5EF4-FFF2-40B4-BE49-F238E27FC236}">
                <a16:creationId xmlns:a16="http://schemas.microsoft.com/office/drawing/2014/main" id="{B071EC5C-828D-DF7A-000B-566187EBBFE8}"/>
              </a:ext>
            </a:extLst>
          </p:cNvPr>
          <p:cNvSpPr txBox="1">
            <a:spLocks/>
          </p:cNvSpPr>
          <p:nvPr/>
        </p:nvSpPr>
        <p:spPr>
          <a:xfrm>
            <a:off x="6266312" y="5187907"/>
            <a:ext cx="1419147" cy="51222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 Bulgaria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Sofia</a:t>
            </a:r>
          </a:p>
        </p:txBody>
      </p:sp>
    </p:spTree>
    <p:extLst>
      <p:ext uri="{BB962C8B-B14F-4D97-AF65-F5344CB8AC3E}">
        <p14:creationId xmlns:p14="http://schemas.microsoft.com/office/powerpoint/2010/main" val="745282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AE522-7461-46DF-B610-E8DF80EFFBF7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541313D6-E643-4302-962C-A484DC4F6546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B274C-838D-4B8C-B927-91E6A1204F77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868E79-90B5-476A-A014-21693AA07638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D2FDEE-A324-4810-B229-2B85E8D6E0BF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187D077-CEF0-4162-AE60-28217065AE9F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A9093-8473-4709-8702-87D31DD80D6E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0EBC4-5F49-42E3-86A7-4D369E903358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A395E6C-1C0F-46AE-AEC3-8DB308F1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5BB3B-7D91-44D5-AB25-838855CEA656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07F05-FF85-4596-B1B1-6311AAAAE7C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7758F6-4186-485E-B42C-782E0A4112E5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81B388-6590-485C-9C79-6432C4B390BA}"/>
              </a:ext>
            </a:extLst>
          </p:cNvPr>
          <p:cNvCxnSpPr>
            <a:cxnSpLocks/>
          </p:cNvCxnSpPr>
          <p:nvPr/>
        </p:nvCxnSpPr>
        <p:spPr>
          <a:xfrm>
            <a:off x="6200537" y="3226566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D6655CBC-6DFC-4E8D-98C7-F3C0D10B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2465"/>
              </p:ext>
            </p:extLst>
          </p:nvPr>
        </p:nvGraphicFramePr>
        <p:xfrm>
          <a:off x="7483776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1B4DE687-6399-48E5-AB46-16EBD4E2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05778"/>
              </p:ext>
            </p:extLst>
          </p:nvPr>
        </p:nvGraphicFramePr>
        <p:xfrm>
          <a:off x="7483776" y="34219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60113785-BA06-4422-8B0A-16197588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2382"/>
              </p:ext>
            </p:extLst>
          </p:nvPr>
        </p:nvGraphicFramePr>
        <p:xfrm>
          <a:off x="8700820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2D52C-E8F3-4205-80A7-5F9C3013B71F}"/>
              </a:ext>
            </a:extLst>
          </p:cNvPr>
          <p:cNvCxnSpPr>
            <a:cxnSpLocks/>
            <a:stCxn id="31" idx="0"/>
            <a:endCxn id="17" idx="2"/>
          </p:cNvCxnSpPr>
          <p:nvPr/>
        </p:nvCxnSpPr>
        <p:spPr>
          <a:xfrm flipV="1">
            <a:off x="7898834" y="3056158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8F14A-1E32-4EE1-BA22-DB2AE53FDF25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8313893" y="2686271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380680-EF38-4C33-A53A-1357F5EB2F15}"/>
              </a:ext>
            </a:extLst>
          </p:cNvPr>
          <p:cNvSpPr txBox="1"/>
          <p:nvPr/>
        </p:nvSpPr>
        <p:spPr>
          <a:xfrm>
            <a:off x="7628664" y="4342820"/>
            <a:ext cx="1751200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309146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" y="-22945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Agenda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D5546-00B4-39D6-1BBD-6417D5B9B437}"/>
              </a:ext>
            </a:extLst>
          </p:cNvPr>
          <p:cNvSpPr txBox="1"/>
          <p:nvPr/>
        </p:nvSpPr>
        <p:spPr>
          <a:xfrm flipH="1">
            <a:off x="335360" y="1026102"/>
            <a:ext cx="3410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RDBMS Theory</a:t>
            </a:r>
          </a:p>
          <a:p>
            <a:r>
              <a:rPr lang="en-GB" dirty="0">
                <a:solidFill>
                  <a:schemeClr val="bg1"/>
                </a:solidFill>
              </a:rPr>
              <a:t>	Relational model</a:t>
            </a:r>
          </a:p>
          <a:p>
            <a:r>
              <a:rPr lang="en-GB" dirty="0">
                <a:solidFill>
                  <a:schemeClr val="bg1"/>
                </a:solidFill>
              </a:rPr>
              <a:t>		Tables</a:t>
            </a:r>
          </a:p>
          <a:p>
            <a:r>
              <a:rPr lang="en-GB" dirty="0">
                <a:solidFill>
                  <a:schemeClr val="bg1"/>
                </a:solidFill>
              </a:rPr>
              <a:t>		Rows/Columns</a:t>
            </a:r>
          </a:p>
          <a:p>
            <a:r>
              <a:rPr lang="en-GB" dirty="0">
                <a:solidFill>
                  <a:schemeClr val="bg1"/>
                </a:solidFill>
              </a:rPr>
              <a:t>	Normalisation</a:t>
            </a:r>
          </a:p>
          <a:p>
            <a:r>
              <a:rPr lang="en-GB" dirty="0">
                <a:solidFill>
                  <a:schemeClr val="bg1"/>
                </a:solidFill>
              </a:rPr>
              <a:t>		Normal 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64DC2-E1BE-C1AF-986B-6B02D6FA108A}"/>
              </a:ext>
            </a:extLst>
          </p:cNvPr>
          <p:cNvSpPr txBox="1"/>
          <p:nvPr/>
        </p:nvSpPr>
        <p:spPr>
          <a:xfrm flipH="1">
            <a:off x="263352" y="2803698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ACID properties</a:t>
            </a:r>
          </a:p>
          <a:p>
            <a:r>
              <a:rPr lang="en-GB" dirty="0">
                <a:solidFill>
                  <a:schemeClr val="bg1"/>
                </a:solidFill>
              </a:rPr>
              <a:t>	Concurrency/contention</a:t>
            </a:r>
          </a:p>
          <a:p>
            <a:r>
              <a:rPr lang="en-GB" dirty="0">
                <a:solidFill>
                  <a:schemeClr val="bg1"/>
                </a:solidFill>
              </a:rPr>
              <a:t>	Locking semantics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8E434-2C47-7528-6F7F-135A9C65EA82}"/>
              </a:ext>
            </a:extLst>
          </p:cNvPr>
          <p:cNvSpPr txBox="1"/>
          <p:nvPr/>
        </p:nvSpPr>
        <p:spPr>
          <a:xfrm>
            <a:off x="479374" y="5033018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T-SQL Concepts</a:t>
            </a:r>
          </a:p>
          <a:p>
            <a:r>
              <a:rPr lang="en-GB" dirty="0">
                <a:solidFill>
                  <a:schemeClr val="bg1"/>
                </a:solidFill>
              </a:rPr>
              <a:t>	Declarative</a:t>
            </a:r>
          </a:p>
          <a:p>
            <a:r>
              <a:rPr lang="en-GB" dirty="0">
                <a:solidFill>
                  <a:schemeClr val="bg1"/>
                </a:solidFill>
              </a:rPr>
              <a:t>	Set based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5A471-B0FB-0569-8A30-562D35DF181A}"/>
              </a:ext>
            </a:extLst>
          </p:cNvPr>
          <p:cNvSpPr txBox="1"/>
          <p:nvPr/>
        </p:nvSpPr>
        <p:spPr>
          <a:xfrm>
            <a:off x="2655588" y="4075816"/>
            <a:ext cx="3410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Architecture</a:t>
            </a:r>
          </a:p>
          <a:p>
            <a:r>
              <a:rPr lang="en-GB" dirty="0">
                <a:solidFill>
                  <a:schemeClr val="bg1"/>
                </a:solidFill>
              </a:rPr>
              <a:t>	Protocols</a:t>
            </a:r>
          </a:p>
          <a:p>
            <a:r>
              <a:rPr lang="en-GB" dirty="0">
                <a:solidFill>
                  <a:schemeClr val="bg1"/>
                </a:solidFill>
              </a:rPr>
              <a:t>	SQLOS</a:t>
            </a:r>
          </a:p>
          <a:p>
            <a:r>
              <a:rPr lang="en-GB" dirty="0">
                <a:solidFill>
                  <a:schemeClr val="bg1"/>
                </a:solidFill>
              </a:rPr>
              <a:t>	Storage engine</a:t>
            </a:r>
          </a:p>
          <a:p>
            <a:r>
              <a:rPr lang="en-GB" dirty="0">
                <a:solidFill>
                  <a:schemeClr val="bg1"/>
                </a:solidFill>
              </a:rPr>
              <a:t>	Query optimiser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56BCF-D4AC-8BF3-55A1-CA0FB61A9221}"/>
              </a:ext>
            </a:extLst>
          </p:cNvPr>
          <p:cNvSpPr txBox="1"/>
          <p:nvPr/>
        </p:nvSpPr>
        <p:spPr>
          <a:xfrm>
            <a:off x="479374" y="6009434"/>
            <a:ext cx="341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T-SQL Queries</a:t>
            </a:r>
          </a:p>
        </p:txBody>
      </p:sp>
    </p:spTree>
    <p:extLst>
      <p:ext uri="{BB962C8B-B14F-4D97-AF65-F5344CB8AC3E}">
        <p14:creationId xmlns:p14="http://schemas.microsoft.com/office/powerpoint/2010/main" val="8972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07369" y="323850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DE484-AA06-FBAD-6E30-6C60ADFDC46E}"/>
              </a:ext>
            </a:extLst>
          </p:cNvPr>
          <p:cNvSpPr txBox="1"/>
          <p:nvPr/>
        </p:nvSpPr>
        <p:spPr>
          <a:xfrm>
            <a:off x="407368" y="1271171"/>
            <a:ext cx="11449271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4F808-4A16-4338-93F8-58F2D768E4BE}"/>
              </a:ext>
            </a:extLst>
          </p:cNvPr>
          <p:cNvSpPr txBox="1">
            <a:spLocks/>
          </p:cNvSpPr>
          <p:nvPr/>
        </p:nvSpPr>
        <p:spPr>
          <a:xfrm>
            <a:off x="407368" y="149101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3236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Third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2711624" y="1032969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F708D1A-52BF-0980-929D-B8F81C762AA2}"/>
              </a:ext>
            </a:extLst>
          </p:cNvPr>
          <p:cNvGraphicFramePr>
            <a:graphicFrameLocks noGrp="1"/>
          </p:cNvGraphicFramePr>
          <p:nvPr/>
        </p:nvGraphicFramePr>
        <p:xfrm>
          <a:off x="2783632" y="3042422"/>
          <a:ext cx="4968552" cy="698751"/>
        </p:xfrm>
        <a:graphic>
          <a:graphicData uri="http://schemas.openxmlformats.org/drawingml/2006/table">
            <a:tbl>
              <a:tblPr/>
              <a:tblGrid>
                <a:gridCol w="1461338">
                  <a:extLst>
                    <a:ext uri="{9D8B030D-6E8A-4147-A177-3AD203B41FA5}">
                      <a16:colId xmlns:a16="http://schemas.microsoft.com/office/drawing/2014/main" val="308907715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2361933341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3415297605"/>
                    </a:ext>
                  </a:extLst>
                </a:gridCol>
              </a:tblGrid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93776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39698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 Resources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33264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/>
        </p:nvGraphicFramePr>
        <p:xfrm>
          <a:off x="2783631" y="4294448"/>
          <a:ext cx="6045707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E79839-B79A-8948-D283-7277FBCA55E7}"/>
              </a:ext>
            </a:extLst>
          </p:cNvPr>
          <p:cNvSpPr txBox="1"/>
          <p:nvPr/>
        </p:nvSpPr>
        <p:spPr>
          <a:xfrm>
            <a:off x="2730240" y="2661054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2711623" y="3925840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75E75C-98AF-6C1C-6921-2380B27DFD1E}"/>
              </a:ext>
            </a:extLst>
          </p:cNvPr>
          <p:cNvSpPr txBox="1"/>
          <p:nvPr/>
        </p:nvSpPr>
        <p:spPr>
          <a:xfrm>
            <a:off x="623392" y="5668319"/>
            <a:ext cx="699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white"/>
                </a:solidFill>
                <a:latin typeface="Calibri" panose="020F0502020204030204"/>
              </a:rPr>
              <a:t>3rd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Normal Form (3NF) – 2NF and no transitive 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indirect) dependency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1F96B3-1AD5-5508-F41D-38B03324C772}"/>
              </a:ext>
            </a:extLst>
          </p:cNvPr>
          <p:cNvGraphicFramePr>
            <a:graphicFrameLocks noGrp="1"/>
          </p:cNvGraphicFramePr>
          <p:nvPr/>
        </p:nvGraphicFramePr>
        <p:xfrm>
          <a:off x="2783631" y="1483433"/>
          <a:ext cx="7272806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96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52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79376" y="260648"/>
            <a:ext cx="110830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Relational Database Management Systems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89504-9CBE-987A-59E6-8C859630FDC9}"/>
              </a:ext>
            </a:extLst>
          </p:cNvPr>
          <p:cNvSpPr txBox="1"/>
          <p:nvPr/>
        </p:nvSpPr>
        <p:spPr>
          <a:xfrm>
            <a:off x="551384" y="1196752"/>
            <a:ext cx="748883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SQL Server is an example of a RDBMS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Historically data was organised in Database Management Systems (DBMS)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These were files in a hierarchical or network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Enabled storage and organization of large volumes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But complex to retrieve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Proprietary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IBM researcher – Edgar F Codd invented the relational model in 1970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Suggested data be organised in sets and tuples instead of hierarchies or networks/graphs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Sets of data are more easily related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is structured for ease-of-use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Reduction in redundant data – through normalisation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Relational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Relates independent sets of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Sets organised as rows and columns in tables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Most queried using Structured Query Language (SQL)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SQL standards set by American National Standards Institute (ANSI)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26" name="Picture 2" descr="12 simple rules: How Ted Codd transformed the humble database • The ...">
            <a:extLst>
              <a:ext uri="{FF2B5EF4-FFF2-40B4-BE49-F238E27FC236}">
                <a16:creationId xmlns:a16="http://schemas.microsoft.com/office/drawing/2014/main" id="{59253579-9622-380E-051D-094C8D766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3212976"/>
            <a:ext cx="2888986" cy="19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32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Relational Theory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C6979D-A181-6B56-497E-06A233366D48}"/>
              </a:ext>
            </a:extLst>
          </p:cNvPr>
          <p:cNvSpPr txBox="1"/>
          <p:nvPr/>
        </p:nvSpPr>
        <p:spPr>
          <a:xfrm>
            <a:off x="767408" y="1124744"/>
            <a:ext cx="78488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Originally </a:t>
            </a:r>
            <a:r>
              <a:rPr lang="en-GB" i="1" dirty="0">
                <a:solidFill>
                  <a:schemeClr val="bg1"/>
                </a:solidFill>
              </a:rPr>
              <a:t>relation</a:t>
            </a:r>
            <a:r>
              <a:rPr lang="en-GB" dirty="0">
                <a:solidFill>
                  <a:schemeClr val="bg1"/>
                </a:solidFill>
              </a:rPr>
              <a:t> related to the fact that a </a:t>
            </a:r>
            <a:r>
              <a:rPr lang="en-GB" i="1" dirty="0">
                <a:solidFill>
                  <a:schemeClr val="bg1"/>
                </a:solidFill>
              </a:rPr>
              <a:t>set</a:t>
            </a:r>
            <a:r>
              <a:rPr lang="en-GB" dirty="0">
                <a:solidFill>
                  <a:schemeClr val="bg1"/>
                </a:solidFill>
              </a:rPr>
              <a:t> of data (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a column in a table) has relationships between its </a:t>
            </a:r>
            <a:r>
              <a:rPr lang="en-GB" i="1" dirty="0">
                <a:solidFill>
                  <a:schemeClr val="bg1"/>
                </a:solidFill>
              </a:rPr>
              <a:t>tuples</a:t>
            </a:r>
            <a:r>
              <a:rPr lang="en-GB" dirty="0">
                <a:solidFill>
                  <a:schemeClr val="bg1"/>
                </a:solidFill>
              </a:rPr>
              <a:t> (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each row in a table)</a:t>
            </a:r>
          </a:p>
          <a:p>
            <a:r>
              <a:rPr lang="en-GB" dirty="0">
                <a:solidFill>
                  <a:schemeClr val="bg1"/>
                </a:solidFill>
              </a:rPr>
              <a:t>	Tables were known as </a:t>
            </a:r>
            <a:r>
              <a:rPr lang="en-GB" i="1" dirty="0">
                <a:solidFill>
                  <a:schemeClr val="bg1"/>
                </a:solidFill>
              </a:rPr>
              <a:t>relations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But Codd recognised that tables would have relationships (what he called ‘cross-referencing’)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These relationships can be expressed with the use of </a:t>
            </a:r>
            <a:r>
              <a:rPr lang="en-GB" i="1" dirty="0">
                <a:solidFill>
                  <a:schemeClr val="bg1"/>
                </a:solidFill>
              </a:rPr>
              <a:t>primary keys</a:t>
            </a:r>
            <a:r>
              <a:rPr lang="en-GB" dirty="0">
                <a:solidFill>
                  <a:schemeClr val="bg1"/>
                </a:solidFill>
              </a:rPr>
              <a:t> and </a:t>
            </a:r>
            <a:r>
              <a:rPr lang="en-GB" i="1" dirty="0">
                <a:solidFill>
                  <a:schemeClr val="bg1"/>
                </a:solidFill>
              </a:rPr>
              <a:t>foreign keys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</a:t>
            </a:r>
            <a:r>
              <a:rPr lang="en-GB" i="1" dirty="0">
                <a:solidFill>
                  <a:schemeClr val="bg1"/>
                </a:solidFill>
              </a:rPr>
              <a:t>primary key</a:t>
            </a:r>
            <a:r>
              <a:rPr lang="en-GB" dirty="0">
                <a:solidFill>
                  <a:schemeClr val="bg1"/>
                </a:solidFill>
              </a:rPr>
              <a:t> uniquely identifies a column in a table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</a:t>
            </a:r>
            <a:r>
              <a:rPr lang="en-GB" i="1" dirty="0">
                <a:solidFill>
                  <a:schemeClr val="bg1"/>
                </a:solidFill>
              </a:rPr>
              <a:t>foreign key</a:t>
            </a:r>
            <a:r>
              <a:rPr lang="en-GB" dirty="0">
                <a:solidFill>
                  <a:schemeClr val="bg1"/>
                </a:solidFill>
              </a:rPr>
              <a:t> is a reference in a table to a </a:t>
            </a:r>
            <a:r>
              <a:rPr lang="en-GB" i="1" dirty="0">
                <a:solidFill>
                  <a:schemeClr val="bg1"/>
                </a:solidFill>
              </a:rPr>
              <a:t>primary key</a:t>
            </a:r>
            <a:r>
              <a:rPr lang="en-GB" dirty="0">
                <a:solidFill>
                  <a:schemeClr val="bg1"/>
                </a:solidFill>
              </a:rPr>
              <a:t> in another table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Establishing these relationships involves a process known as </a:t>
            </a:r>
            <a:r>
              <a:rPr lang="en-GB" i="1" dirty="0">
                <a:solidFill>
                  <a:schemeClr val="bg1"/>
                </a:solidFill>
              </a:rPr>
              <a:t>normalisation</a:t>
            </a:r>
          </a:p>
        </p:txBody>
      </p:sp>
    </p:spTree>
    <p:extLst>
      <p:ext uri="{BB962C8B-B14F-4D97-AF65-F5344CB8AC3E}">
        <p14:creationId xmlns:p14="http://schemas.microsoft.com/office/powerpoint/2010/main" val="72014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22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Normalisation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E2C2D-C80C-AA11-A8D5-673943AD255A}"/>
              </a:ext>
            </a:extLst>
          </p:cNvPr>
          <p:cNvSpPr txBox="1"/>
          <p:nvPr/>
        </p:nvSpPr>
        <p:spPr>
          <a:xfrm>
            <a:off x="1343472" y="1340768"/>
            <a:ext cx="8640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Normalisation is the process of reducing redundancy and dependency in database design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It proceeds in a series of steps building on the previous level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The higher the level of normalisation the lower the amount of redundant data and dependencies and the greater consistency and integrity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However – higher levels of normal form can result in over-complicated designs and reduce query performance</a:t>
            </a:r>
          </a:p>
        </p:txBody>
      </p:sp>
    </p:spTree>
    <p:extLst>
      <p:ext uri="{BB962C8B-B14F-4D97-AF65-F5344CB8AC3E}">
        <p14:creationId xmlns:p14="http://schemas.microsoft.com/office/powerpoint/2010/main" val="123193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First Normal Form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DE162A-D96C-B8DF-5E61-AE39926D5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109364"/>
              </p:ext>
            </p:extLst>
          </p:nvPr>
        </p:nvGraphicFramePr>
        <p:xfrm>
          <a:off x="1343471" y="2293286"/>
          <a:ext cx="6192691" cy="1350150"/>
        </p:xfrm>
        <a:graphic>
          <a:graphicData uri="http://schemas.openxmlformats.org/drawingml/2006/table">
            <a:tbl>
              <a:tblPr/>
              <a:tblGrid>
                <a:gridCol w="1109694">
                  <a:extLst>
                    <a:ext uri="{9D8B030D-6E8A-4147-A177-3AD203B41FA5}">
                      <a16:colId xmlns:a16="http://schemas.microsoft.com/office/drawing/2014/main" val="1929795087"/>
                    </a:ext>
                  </a:extLst>
                </a:gridCol>
                <a:gridCol w="1050548">
                  <a:extLst>
                    <a:ext uri="{9D8B030D-6E8A-4147-A177-3AD203B41FA5}">
                      <a16:colId xmlns:a16="http://schemas.microsoft.com/office/drawing/2014/main" val="418706576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21698718"/>
                    </a:ext>
                  </a:extLst>
                </a:gridCol>
                <a:gridCol w="2952329">
                  <a:extLst>
                    <a:ext uri="{9D8B030D-6E8A-4147-A177-3AD203B41FA5}">
                      <a16:colId xmlns:a16="http://schemas.microsoft.com/office/drawing/2014/main" val="1681899400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264617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123-456-7890, 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32410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13940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481412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07827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271465" y="1955916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416401"/>
              </p:ext>
            </p:extLst>
          </p:nvPr>
        </p:nvGraphicFramePr>
        <p:xfrm>
          <a:off x="1343472" y="4290561"/>
          <a:ext cx="6192690" cy="1338856"/>
        </p:xfrm>
        <a:graphic>
          <a:graphicData uri="http://schemas.openxmlformats.org/drawingml/2006/table">
            <a:tbl>
              <a:tblPr/>
              <a:tblGrid>
                <a:gridCol w="1165684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066565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2808313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271465" y="3921229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3FB47-21B4-E813-DD5B-B160B229E25D}"/>
              </a:ext>
            </a:extLst>
          </p:cNvPr>
          <p:cNvSpPr txBox="1"/>
          <p:nvPr/>
        </p:nvSpPr>
        <p:spPr>
          <a:xfrm>
            <a:off x="1271465" y="1051699"/>
            <a:ext cx="9865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1st Normal Form (1NF) – columns have a single value or</a:t>
            </a:r>
            <a:r>
              <a:rPr kumimoji="0" lang="en-GB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 value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column/attribute domain does not change, unique name exists for each every column, row order doesn’t matter</a:t>
            </a:r>
          </a:p>
        </p:txBody>
      </p:sp>
    </p:spTree>
    <p:extLst>
      <p:ext uri="{BB962C8B-B14F-4D97-AF65-F5344CB8AC3E}">
        <p14:creationId xmlns:p14="http://schemas.microsoft.com/office/powerpoint/2010/main" val="159552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Second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724537" y="891118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Employee_table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724537" y="2603473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Employee_table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99027CB-C406-B4E5-53B6-9542F7C8C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842553"/>
              </p:ext>
            </p:extLst>
          </p:nvPr>
        </p:nvGraphicFramePr>
        <p:xfrm>
          <a:off x="794487" y="1227315"/>
          <a:ext cx="4250530" cy="1338856"/>
        </p:xfrm>
        <a:graphic>
          <a:graphicData uri="http://schemas.openxmlformats.org/drawingml/2006/table">
            <a:tbl>
              <a:tblPr/>
              <a:tblGrid>
                <a:gridCol w="1060917">
                  <a:extLst>
                    <a:ext uri="{9D8B030D-6E8A-4147-A177-3AD203B41FA5}">
                      <a16:colId xmlns:a16="http://schemas.microsoft.com/office/drawing/2014/main" val="2800516078"/>
                    </a:ext>
                  </a:extLst>
                </a:gridCol>
                <a:gridCol w="1060917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005079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123617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39180AA0-4A6F-60E7-2717-90E0C7235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976065"/>
              </p:ext>
            </p:extLst>
          </p:nvPr>
        </p:nvGraphicFramePr>
        <p:xfrm>
          <a:off x="794487" y="2970044"/>
          <a:ext cx="2954386" cy="1080119"/>
        </p:xfrm>
        <a:graphic>
          <a:graphicData uri="http://schemas.openxmlformats.org/drawingml/2006/table">
            <a:tbl>
              <a:tblPr/>
              <a:tblGrid>
                <a:gridCol w="1154186">
                  <a:extLst>
                    <a:ext uri="{9D8B030D-6E8A-4147-A177-3AD203B41FA5}">
                      <a16:colId xmlns:a16="http://schemas.microsoft.com/office/drawing/2014/main" val="562218948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John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BC1B8EB-E01C-07B6-8573-4AEBA300E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449856"/>
              </p:ext>
            </p:extLst>
          </p:nvPr>
        </p:nvGraphicFramePr>
        <p:xfrm>
          <a:off x="794487" y="4492081"/>
          <a:ext cx="3530450" cy="1338856"/>
        </p:xfrm>
        <a:graphic>
          <a:graphicData uri="http://schemas.openxmlformats.org/drawingml/2006/table">
            <a:tbl>
              <a:tblPr/>
              <a:tblGrid>
                <a:gridCol w="1472246">
                  <a:extLst>
                    <a:ext uri="{9D8B030D-6E8A-4147-A177-3AD203B41FA5}">
                      <a16:colId xmlns:a16="http://schemas.microsoft.com/office/drawing/2014/main" val="2874704277"/>
                    </a:ext>
                  </a:extLst>
                </a:gridCol>
                <a:gridCol w="955595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102609">
                  <a:extLst>
                    <a:ext uri="{9D8B030D-6E8A-4147-A177-3AD203B41FA5}">
                      <a16:colId xmlns:a16="http://schemas.microsoft.com/office/drawing/2014/main" val="3805538320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Employee_Contact_Id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Phone_Number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123-156-7893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394874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123-456-7892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EEE8511A-9D56-666F-F079-20DE7DCD8B3E}"/>
              </a:ext>
            </a:extLst>
          </p:cNvPr>
          <p:cNvSpPr txBox="1"/>
          <p:nvPr/>
        </p:nvSpPr>
        <p:spPr>
          <a:xfrm>
            <a:off x="724537" y="4085547"/>
            <a:ext cx="251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Employee_contact_table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61AD8F-F627-0F4F-0E2F-C22A1173BD6F}"/>
              </a:ext>
            </a:extLst>
          </p:cNvPr>
          <p:cNvSpPr txBox="1"/>
          <p:nvPr/>
        </p:nvSpPr>
        <p:spPr>
          <a:xfrm>
            <a:off x="794487" y="6088189"/>
            <a:ext cx="10099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Second Normal Form (2NF) – 1NF and all non-key attributes are fully dependent on primary key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6B76C1-2134-1B23-29DB-BCA1D4C9144A}"/>
              </a:ext>
            </a:extLst>
          </p:cNvPr>
          <p:cNvSpPr/>
          <p:nvPr/>
        </p:nvSpPr>
        <p:spPr>
          <a:xfrm>
            <a:off x="868553" y="2970044"/>
            <a:ext cx="1080120" cy="10801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70733E-184F-D104-E4D4-B8D37CCAA7A9}"/>
              </a:ext>
            </a:extLst>
          </p:cNvPr>
          <p:cNvSpPr/>
          <p:nvPr/>
        </p:nvSpPr>
        <p:spPr>
          <a:xfrm>
            <a:off x="2236705" y="4529631"/>
            <a:ext cx="1022392" cy="13013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243419-D834-EBEA-994C-DA3951ACD009}"/>
              </a:ext>
            </a:extLst>
          </p:cNvPr>
          <p:cNvCxnSpPr>
            <a:cxnSpLocks/>
            <a:stCxn id="35" idx="1"/>
            <a:endCxn id="20" idx="0"/>
          </p:cNvCxnSpPr>
          <p:nvPr/>
        </p:nvCxnSpPr>
        <p:spPr>
          <a:xfrm flipH="1" flipV="1">
            <a:off x="1336605" y="1253638"/>
            <a:ext cx="4064584" cy="149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B5C68B-3C94-0757-7860-9B6FA9B7BDDE}"/>
              </a:ext>
            </a:extLst>
          </p:cNvPr>
          <p:cNvSpPr txBox="1"/>
          <p:nvPr/>
        </p:nvSpPr>
        <p:spPr>
          <a:xfrm>
            <a:off x="4222688" y="3321387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E57985-181B-A9AB-61A7-862FCC849CD5}"/>
              </a:ext>
            </a:extLst>
          </p:cNvPr>
          <p:cNvCxnSpPr>
            <a:cxnSpLocks/>
            <a:stCxn id="16" idx="1"/>
            <a:endCxn id="4" idx="3"/>
          </p:cNvCxnSpPr>
          <p:nvPr/>
        </p:nvCxnSpPr>
        <p:spPr>
          <a:xfrm flipH="1" flipV="1">
            <a:off x="3259097" y="5180284"/>
            <a:ext cx="1579956" cy="125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B628C4-2E1D-E5F0-7E7F-3E906FF4EC85}"/>
              </a:ext>
            </a:extLst>
          </p:cNvPr>
          <p:cNvSpPr txBox="1"/>
          <p:nvPr/>
        </p:nvSpPr>
        <p:spPr>
          <a:xfrm>
            <a:off x="4839053" y="5121587"/>
            <a:ext cx="127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Foreign Key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70E71D-7651-D4DB-6D83-E919BE5D3802}"/>
              </a:ext>
            </a:extLst>
          </p:cNvPr>
          <p:cNvSpPr/>
          <p:nvPr/>
        </p:nvSpPr>
        <p:spPr>
          <a:xfrm>
            <a:off x="868553" y="1253638"/>
            <a:ext cx="936104" cy="13125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ECE56F-19BD-39D3-8B18-775837BDEB24}"/>
              </a:ext>
            </a:extLst>
          </p:cNvPr>
          <p:cNvSpPr/>
          <p:nvPr/>
        </p:nvSpPr>
        <p:spPr>
          <a:xfrm>
            <a:off x="3964897" y="1266345"/>
            <a:ext cx="1080120" cy="13125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4CCE75-051B-C1E2-34F8-55BC99B64D4C}"/>
              </a:ext>
            </a:extLst>
          </p:cNvPr>
          <p:cNvCxnSpPr>
            <a:cxnSpLocks/>
            <a:stCxn id="35" idx="1"/>
            <a:endCxn id="29" idx="3"/>
          </p:cNvCxnSpPr>
          <p:nvPr/>
        </p:nvCxnSpPr>
        <p:spPr>
          <a:xfrm flipH="1">
            <a:off x="5045017" y="1402920"/>
            <a:ext cx="356172" cy="493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E9D5C8-044F-1629-4E82-49A5378843E8}"/>
              </a:ext>
            </a:extLst>
          </p:cNvPr>
          <p:cNvSpPr txBox="1"/>
          <p:nvPr/>
        </p:nvSpPr>
        <p:spPr>
          <a:xfrm>
            <a:off x="5401189" y="1218254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92C3E9-B2D6-5BA6-1005-CB7B7834EB2D}"/>
              </a:ext>
            </a:extLst>
          </p:cNvPr>
          <p:cNvSpPr txBox="1"/>
          <p:nvPr/>
        </p:nvSpPr>
        <p:spPr>
          <a:xfrm>
            <a:off x="5267429" y="2193835"/>
            <a:ext cx="196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Non-Key Attributes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09CF82B-8215-4A5E-F239-46B2661576B1}"/>
              </a:ext>
            </a:extLst>
          </p:cNvPr>
          <p:cNvSpPr/>
          <p:nvPr/>
        </p:nvSpPr>
        <p:spPr>
          <a:xfrm>
            <a:off x="1883266" y="1273110"/>
            <a:ext cx="2009624" cy="129306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497579-7D0C-F6C3-4098-884107E033B4}"/>
              </a:ext>
            </a:extLst>
          </p:cNvPr>
          <p:cNvCxnSpPr>
            <a:cxnSpLocks/>
            <a:stCxn id="36" idx="1"/>
            <a:endCxn id="39" idx="3"/>
          </p:cNvCxnSpPr>
          <p:nvPr/>
        </p:nvCxnSpPr>
        <p:spPr>
          <a:xfrm flipH="1" flipV="1">
            <a:off x="3892890" y="1919641"/>
            <a:ext cx="1374539" cy="4588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FB2382A-60A6-1269-F2A5-C715476214BC}"/>
              </a:ext>
            </a:extLst>
          </p:cNvPr>
          <p:cNvCxnSpPr>
            <a:cxnSpLocks/>
            <a:stCxn id="14" idx="1"/>
            <a:endCxn id="3" idx="3"/>
          </p:cNvCxnSpPr>
          <p:nvPr/>
        </p:nvCxnSpPr>
        <p:spPr>
          <a:xfrm flipH="1">
            <a:off x="1948673" y="3506053"/>
            <a:ext cx="2274015" cy="40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E05F73A-7059-0582-2A11-68EAAF84E281}"/>
              </a:ext>
            </a:extLst>
          </p:cNvPr>
          <p:cNvSpPr txBox="1"/>
          <p:nvPr/>
        </p:nvSpPr>
        <p:spPr>
          <a:xfrm>
            <a:off x="7236622" y="1140696"/>
            <a:ext cx="404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 is ID and </a:t>
            </a:r>
            <a:r>
              <a:rPr lang="en-GB" dirty="0" err="1">
                <a:solidFill>
                  <a:schemeClr val="bg1"/>
                </a:solidFill>
              </a:rPr>
              <a:t>Phone_Number</a:t>
            </a:r>
            <a:r>
              <a:rPr lang="en-GB" dirty="0">
                <a:solidFill>
                  <a:schemeClr val="bg1"/>
                </a:solidFill>
              </a:rPr>
              <a:t>. But non-key attributes only depend on ID not phone number – breaking 2NF</a:t>
            </a:r>
          </a:p>
        </p:txBody>
      </p:sp>
    </p:spTree>
    <p:extLst>
      <p:ext uri="{BB962C8B-B14F-4D97-AF65-F5344CB8AC3E}">
        <p14:creationId xmlns:p14="http://schemas.microsoft.com/office/powerpoint/2010/main" val="103712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2" grpId="0"/>
      <p:bldP spid="3" grpId="0" animBg="1"/>
      <p:bldP spid="4" grpId="0" animBg="1"/>
      <p:bldP spid="14" grpId="0"/>
      <p:bldP spid="16" grpId="0"/>
      <p:bldP spid="20" grpId="0" animBg="1"/>
      <p:bldP spid="21" grpId="0" animBg="1"/>
      <p:bldP spid="35" grpId="0"/>
      <p:bldP spid="36" grpId="0"/>
      <p:bldP spid="39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96C96-FD49-3D94-CB02-C57A42535286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Third Normal 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67317-4EA4-5AA3-5195-A0E44CA76CB2}"/>
              </a:ext>
            </a:extLst>
          </p:cNvPr>
          <p:cNvSpPr txBox="1"/>
          <p:nvPr/>
        </p:nvSpPr>
        <p:spPr>
          <a:xfrm>
            <a:off x="1308692" y="1314488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F708D1A-52BF-0980-929D-B8F81C762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472546"/>
              </p:ext>
            </p:extLst>
          </p:nvPr>
        </p:nvGraphicFramePr>
        <p:xfrm>
          <a:off x="1362084" y="5268817"/>
          <a:ext cx="3214945" cy="698751"/>
        </p:xfrm>
        <a:graphic>
          <a:graphicData uri="http://schemas.openxmlformats.org/drawingml/2006/table">
            <a:tbl>
              <a:tblPr/>
              <a:tblGrid>
                <a:gridCol w="1461338">
                  <a:extLst>
                    <a:ext uri="{9D8B030D-6E8A-4147-A177-3AD203B41FA5}">
                      <a16:colId xmlns:a16="http://schemas.microsoft.com/office/drawing/2014/main" val="308907715"/>
                    </a:ext>
                  </a:extLst>
                </a:gridCol>
                <a:gridCol w="1753607">
                  <a:extLst>
                    <a:ext uri="{9D8B030D-6E8A-4147-A177-3AD203B41FA5}">
                      <a16:colId xmlns:a16="http://schemas.microsoft.com/office/drawing/2014/main" val="2361933341"/>
                    </a:ext>
                  </a:extLst>
                </a:gridCol>
              </a:tblGrid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Department_ID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Department_Name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693776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Delivery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139698"/>
                  </a:ext>
                </a:extLst>
              </a:tr>
              <a:tr h="23291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People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33264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134F33C-C011-A38F-7B53-6ADE603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609908"/>
              </p:ext>
            </p:extLst>
          </p:nvPr>
        </p:nvGraphicFramePr>
        <p:xfrm>
          <a:off x="1380700" y="3509576"/>
          <a:ext cx="4818608" cy="1080119"/>
        </p:xfrm>
        <a:graphic>
          <a:graphicData uri="http://schemas.openxmlformats.org/drawingml/2006/table">
            <a:tbl>
              <a:tblPr/>
              <a:tblGrid>
                <a:gridCol w="1197170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436603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957736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227099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EE79839-B79A-8948-D283-7277FBCA55E7}"/>
              </a:ext>
            </a:extLst>
          </p:cNvPr>
          <p:cNvSpPr txBox="1"/>
          <p:nvPr/>
        </p:nvSpPr>
        <p:spPr>
          <a:xfrm>
            <a:off x="1308692" y="4887449"/>
            <a:ext cx="191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Department_table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739E-B376-0254-63C8-0E66BBBE593C}"/>
              </a:ext>
            </a:extLst>
          </p:cNvPr>
          <p:cNvSpPr txBox="1"/>
          <p:nvPr/>
        </p:nvSpPr>
        <p:spPr>
          <a:xfrm>
            <a:off x="1308692" y="3140968"/>
            <a:ext cx="169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Employee_table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C9D12C-D4B9-BC83-8D2F-BA06601B2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117523"/>
              </p:ext>
            </p:extLst>
          </p:nvPr>
        </p:nvGraphicFramePr>
        <p:xfrm>
          <a:off x="1308692" y="1750335"/>
          <a:ext cx="6589495" cy="1080119"/>
        </p:xfrm>
        <a:graphic>
          <a:graphicData uri="http://schemas.openxmlformats.org/drawingml/2006/table">
            <a:tbl>
              <a:tblPr/>
              <a:tblGrid>
                <a:gridCol w="1369167">
                  <a:extLst>
                    <a:ext uri="{9D8B030D-6E8A-4147-A177-3AD203B41FA5}">
                      <a16:colId xmlns:a16="http://schemas.microsoft.com/office/drawing/2014/main" val="638850884"/>
                    </a:ext>
                  </a:extLst>
                </a:gridCol>
                <a:gridCol w="1642999">
                  <a:extLst>
                    <a:ext uri="{9D8B030D-6E8A-4147-A177-3AD203B41FA5}">
                      <a16:colId xmlns:a16="http://schemas.microsoft.com/office/drawing/2014/main" val="3413507631"/>
                    </a:ext>
                  </a:extLst>
                </a:gridCol>
                <a:gridCol w="1095333">
                  <a:extLst>
                    <a:ext uri="{9D8B030D-6E8A-4147-A177-3AD203B41FA5}">
                      <a16:colId xmlns:a16="http://schemas.microsoft.com/office/drawing/2014/main" val="539096273"/>
                    </a:ext>
                  </a:extLst>
                </a:gridCol>
                <a:gridCol w="1403395">
                  <a:extLst>
                    <a:ext uri="{9D8B030D-6E8A-4147-A177-3AD203B41FA5}">
                      <a16:colId xmlns:a16="http://schemas.microsoft.com/office/drawing/2014/main" val="450868011"/>
                    </a:ext>
                  </a:extLst>
                </a:gridCol>
                <a:gridCol w="1078601">
                  <a:extLst>
                    <a:ext uri="{9D8B030D-6E8A-4147-A177-3AD203B41FA5}">
                      <a16:colId xmlns:a16="http://schemas.microsoft.com/office/drawing/2014/main" val="4233456164"/>
                    </a:ext>
                  </a:extLst>
                </a:gridCol>
              </a:tblGrid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First_Name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Last_Name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Department_ID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734083"/>
                  </a:ext>
                </a:extLst>
              </a:tr>
              <a:tr h="25873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41666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Jane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Smith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People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11649"/>
                  </a:ext>
                </a:extLst>
              </a:tr>
              <a:tr h="27379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Bob     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Johnson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9475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7145B5E-8768-BAEB-8617-1925A0191443}"/>
              </a:ext>
            </a:extLst>
          </p:cNvPr>
          <p:cNvSpPr txBox="1"/>
          <p:nvPr/>
        </p:nvSpPr>
        <p:spPr>
          <a:xfrm>
            <a:off x="1308692" y="779802"/>
            <a:ext cx="7668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white"/>
                </a:solidFill>
                <a:latin typeface="Calibri" panose="020F0502020204030204"/>
              </a:rPr>
              <a:t>3rd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Normal Form (3NF) – 2NF and no transitive (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indirect) dependency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260C99-C1BA-5DBB-7FFD-55E431815B86}"/>
              </a:ext>
            </a:extLst>
          </p:cNvPr>
          <p:cNvSpPr/>
          <p:nvPr/>
        </p:nvSpPr>
        <p:spPr>
          <a:xfrm>
            <a:off x="1518915" y="1756054"/>
            <a:ext cx="904677" cy="108264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205F77-A3AC-530D-5EAD-59B1208E096F}"/>
              </a:ext>
            </a:extLst>
          </p:cNvPr>
          <p:cNvSpPr/>
          <p:nvPr/>
        </p:nvSpPr>
        <p:spPr>
          <a:xfrm>
            <a:off x="5577374" y="1750335"/>
            <a:ext cx="1094689" cy="108012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A35555-0270-D01C-DEBE-3A6980C199E0}"/>
              </a:ext>
            </a:extLst>
          </p:cNvPr>
          <p:cNvSpPr/>
          <p:nvPr/>
        </p:nvSpPr>
        <p:spPr>
          <a:xfrm>
            <a:off x="6873517" y="1758579"/>
            <a:ext cx="950675" cy="108012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BA22B9-5500-C124-9F60-A6B3E8B06B38}"/>
              </a:ext>
            </a:extLst>
          </p:cNvPr>
          <p:cNvCxnSpPr>
            <a:cxnSpLocks/>
            <a:stCxn id="13" idx="1"/>
            <a:endCxn id="5" idx="0"/>
          </p:cNvCxnSpPr>
          <p:nvPr/>
        </p:nvCxnSpPr>
        <p:spPr>
          <a:xfrm flipH="1">
            <a:off x="1971254" y="1548520"/>
            <a:ext cx="1748482" cy="2075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65155B-6D44-AAE1-E3A1-C6A2A3B33D45}"/>
              </a:ext>
            </a:extLst>
          </p:cNvPr>
          <p:cNvSpPr txBox="1"/>
          <p:nvPr/>
        </p:nvSpPr>
        <p:spPr>
          <a:xfrm>
            <a:off x="3719736" y="1363854"/>
            <a:ext cx="13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Primary Key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7FE073-C3B9-5AB6-4709-933BB0B500F9}"/>
              </a:ext>
            </a:extLst>
          </p:cNvPr>
          <p:cNvCxnSpPr>
            <a:cxnSpLocks/>
          </p:cNvCxnSpPr>
          <p:nvPr/>
        </p:nvCxnSpPr>
        <p:spPr>
          <a:xfrm flipH="1">
            <a:off x="6096000" y="1565194"/>
            <a:ext cx="792088" cy="17656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5B10559-18D8-F2F5-0288-35A5AB83CF0C}"/>
              </a:ext>
            </a:extLst>
          </p:cNvPr>
          <p:cNvSpPr txBox="1"/>
          <p:nvPr/>
        </p:nvSpPr>
        <p:spPr>
          <a:xfrm>
            <a:off x="6873517" y="1343020"/>
            <a:ext cx="391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Department ID depends on Primary Key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280E53-1B0D-A7E5-3BEC-4F55A398B937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7824192" y="2298639"/>
            <a:ext cx="43204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32EF8C2-746B-3BA2-C148-1F82725833B4}"/>
              </a:ext>
            </a:extLst>
          </p:cNvPr>
          <p:cNvSpPr txBox="1"/>
          <p:nvPr/>
        </p:nvSpPr>
        <p:spPr>
          <a:xfrm>
            <a:off x="8270702" y="1834285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Department depends on Department not Primary Key</a:t>
            </a:r>
          </a:p>
        </p:txBody>
      </p:sp>
    </p:spTree>
    <p:extLst>
      <p:ext uri="{BB962C8B-B14F-4D97-AF65-F5344CB8AC3E}">
        <p14:creationId xmlns:p14="http://schemas.microsoft.com/office/powerpoint/2010/main" val="18414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" grpId="0" animBg="1"/>
      <p:bldP spid="6" grpId="0" animBg="1"/>
      <p:bldP spid="7" grpId="0" animBg="1"/>
      <p:bldP spid="13" grpId="0"/>
      <p:bldP spid="26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59CE7"/>
            </a:gs>
            <a:gs pos="37000">
              <a:schemeClr val="accent1">
                <a:lumMod val="75000"/>
              </a:schemeClr>
            </a:gs>
            <a:gs pos="100000">
              <a:srgbClr val="2D354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EE9DD2-118B-CB9F-A8F1-CA12545ED97E}"/>
              </a:ext>
            </a:extLst>
          </p:cNvPr>
          <p:cNvSpPr txBox="1"/>
          <p:nvPr/>
        </p:nvSpPr>
        <p:spPr>
          <a:xfrm>
            <a:off x="2423592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Calibri Light"/>
                <a:cs typeface="Calibri Light"/>
              </a:rPr>
              <a:t>ACID Properties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E49CA-2CF7-3875-5783-D0AB2A128084}"/>
              </a:ext>
            </a:extLst>
          </p:cNvPr>
          <p:cNvSpPr txBox="1"/>
          <p:nvPr/>
        </p:nvSpPr>
        <p:spPr>
          <a:xfrm>
            <a:off x="539735" y="886073"/>
            <a:ext cx="11112529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</a:rPr>
              <a:t>A</a:t>
            </a:r>
            <a:r>
              <a:rPr lang="en-GB" b="1" dirty="0">
                <a:solidFill>
                  <a:schemeClr val="bg1"/>
                </a:solidFill>
              </a:rPr>
              <a:t> = Atomicity 	- </a:t>
            </a:r>
            <a:r>
              <a:rPr lang="en-GB" dirty="0">
                <a:solidFill>
                  <a:schemeClr val="bg1"/>
                </a:solidFill>
              </a:rPr>
              <a:t>each statement in a transaction is treated as a single unit of work. Either the whole </a:t>
            </a:r>
          </a:p>
          <a:p>
            <a:r>
              <a:rPr lang="en-GB" b="1" dirty="0">
                <a:solidFill>
                  <a:schemeClr val="bg1"/>
                </a:solidFill>
              </a:rPr>
              <a:t>		</a:t>
            </a:r>
            <a:r>
              <a:rPr lang="en-GB" dirty="0">
                <a:solidFill>
                  <a:schemeClr val="bg1"/>
                </a:solidFill>
              </a:rPr>
              <a:t>transaction is run or none of it is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in transferring funds from account A to account B</a:t>
            </a:r>
          </a:p>
          <a:p>
            <a:r>
              <a:rPr lang="en-GB" b="1" dirty="0">
                <a:solidFill>
                  <a:schemeClr val="bg1"/>
                </a:solidFill>
              </a:rPr>
              <a:t>		</a:t>
            </a:r>
            <a:r>
              <a:rPr lang="en-GB" dirty="0">
                <a:solidFill>
                  <a:schemeClr val="bg1"/>
                </a:solidFill>
              </a:rPr>
              <a:t>the debit on the account A and credit on the account B run as one atomic transaction.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4400" b="1" dirty="0">
                <a:solidFill>
                  <a:schemeClr val="bg1"/>
                </a:solidFill>
              </a:rPr>
              <a:t>C</a:t>
            </a:r>
            <a:r>
              <a:rPr lang="en-GB" b="1" dirty="0">
                <a:solidFill>
                  <a:schemeClr val="bg1"/>
                </a:solidFill>
              </a:rPr>
              <a:t> = Consistency</a:t>
            </a:r>
            <a:r>
              <a:rPr lang="en-GB" dirty="0">
                <a:solidFill>
                  <a:schemeClr val="bg1"/>
                </a:solidFill>
              </a:rPr>
              <a:t>	- data is left in a consistent state before and after a transaction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in transferring funds </a:t>
            </a:r>
          </a:p>
          <a:p>
            <a:r>
              <a:rPr lang="en-GB" dirty="0">
                <a:solidFill>
                  <a:schemeClr val="bg1"/>
                </a:solidFill>
              </a:rPr>
              <a:t>		the total amount in accounts A and B together is the same before and after the transaction.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4400" b="1" dirty="0">
                <a:solidFill>
                  <a:schemeClr val="bg1"/>
                </a:solidFill>
              </a:rPr>
              <a:t>I </a:t>
            </a:r>
            <a:r>
              <a:rPr lang="en-GB" b="1" dirty="0">
                <a:solidFill>
                  <a:schemeClr val="bg1"/>
                </a:solidFill>
              </a:rPr>
              <a:t>= Isolatable	- </a:t>
            </a:r>
            <a:r>
              <a:rPr lang="en-GB" dirty="0">
                <a:solidFill>
                  <a:schemeClr val="bg1"/>
                </a:solidFill>
              </a:rPr>
              <a:t>transactions are isolated from other separate transactions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in transferring funds other</a:t>
            </a:r>
          </a:p>
          <a:p>
            <a:r>
              <a:rPr lang="en-GB" dirty="0">
                <a:solidFill>
                  <a:schemeClr val="bg1"/>
                </a:solidFill>
              </a:rPr>
              <a:t>		concurrent, transactions either see the transferred funds in account A or account B, not </a:t>
            </a:r>
          </a:p>
          <a:p>
            <a:r>
              <a:rPr lang="en-GB" dirty="0">
                <a:solidFill>
                  <a:schemeClr val="bg1"/>
                </a:solidFill>
              </a:rPr>
              <a:t>		both or neither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4400" b="1" dirty="0">
                <a:solidFill>
                  <a:schemeClr val="bg1"/>
                </a:solidFill>
              </a:rPr>
              <a:t>D</a:t>
            </a:r>
            <a:r>
              <a:rPr lang="en-GB" b="1" dirty="0">
                <a:solidFill>
                  <a:schemeClr val="bg1"/>
                </a:solidFill>
              </a:rPr>
              <a:t> = Durable	</a:t>
            </a:r>
            <a:r>
              <a:rPr lang="en-GB" dirty="0">
                <a:solidFill>
                  <a:schemeClr val="bg1"/>
                </a:solidFill>
              </a:rPr>
              <a:t>- once a transaction completes it cannot be undone without another transaction being run,</a:t>
            </a:r>
          </a:p>
          <a:p>
            <a:r>
              <a:rPr lang="en-GB" dirty="0">
                <a:solidFill>
                  <a:schemeClr val="bg1"/>
                </a:solidFill>
              </a:rPr>
              <a:t>		even if the RDBMS fails </a:t>
            </a:r>
            <a:r>
              <a:rPr lang="en-GB" dirty="0" err="1">
                <a:solidFill>
                  <a:schemeClr val="bg1"/>
                </a:solidFill>
              </a:rPr>
              <a:t>ie</a:t>
            </a:r>
            <a:r>
              <a:rPr lang="en-GB" dirty="0">
                <a:solidFill>
                  <a:schemeClr val="bg1"/>
                </a:solidFill>
              </a:rPr>
              <a:t> for an account transfer the funds transferred cannot be transferred </a:t>
            </a:r>
          </a:p>
          <a:p>
            <a:r>
              <a:rPr lang="en-GB" dirty="0">
                <a:solidFill>
                  <a:schemeClr val="bg1"/>
                </a:solidFill>
              </a:rPr>
              <a:t>		back from account B to account A unless a second transaction is done that explicitly requests this</a:t>
            </a:r>
          </a:p>
        </p:txBody>
      </p:sp>
    </p:spTree>
    <p:extLst>
      <p:ext uri="{BB962C8B-B14F-4D97-AF65-F5344CB8AC3E}">
        <p14:creationId xmlns:p14="http://schemas.microsoft.com/office/powerpoint/2010/main" val="235941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9577213E-B60E-B944-97DD-30BA8D4AE6EA}"/>
    </a:ext>
  </a:extLst>
</a:theme>
</file>

<file path=ppt/theme/theme2.xml><?xml version="1.0" encoding="utf-8"?>
<a:theme xmlns:a="http://schemas.openxmlformats.org/drawingml/2006/main" name="2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41F115AD-30E4-F345-A47C-A609D07AF074}"/>
    </a:ext>
  </a:extLst>
</a:theme>
</file>

<file path=ppt/theme/theme3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F33E73BB-DC4A-6E4F-BA0C-784D77E34828}"/>
    </a:ext>
  </a:extLst>
</a:theme>
</file>

<file path=ppt/theme/theme4.xml><?xml version="1.0" encoding="utf-8"?>
<a:theme xmlns:a="http://schemas.openxmlformats.org/drawingml/2006/main" name="Ada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" id="{11320D69-EB61-4FFD-9142-E2494D6DF399}" vid="{B29CD6B1-5052-4DA9-B439-377D991335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AED58029E474188D11B875462B65E" ma:contentTypeVersion="12" ma:contentTypeDescription="Create a new document." ma:contentTypeScope="" ma:versionID="02eb6304cbbf5137cab932d1aa28b410">
  <xsd:schema xmlns:xsd="http://www.w3.org/2001/XMLSchema" xmlns:xs="http://www.w3.org/2001/XMLSchema" xmlns:p="http://schemas.microsoft.com/office/2006/metadata/properties" xmlns:ns2="577dac84-7a81-45c4-85bc-c039669a229c" xmlns:ns3="aad906ac-dccd-4235-a7af-cdd2e0b3d268" targetNamespace="http://schemas.microsoft.com/office/2006/metadata/properties" ma:root="true" ma:fieldsID="eb300108570082d61677f8b069b2031b" ns2:_="" ns3:_="">
    <xsd:import namespace="577dac84-7a81-45c4-85bc-c039669a229c"/>
    <xsd:import namespace="aad906ac-dccd-4235-a7af-cdd2e0b3d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c84-7a81-45c4-85bc-c039669a2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906ac-dccd-4235-a7af-cdd2e0b3d2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5C16DC-2680-460D-AA26-B967B44D4850}">
  <ds:schemaRefs>
    <ds:schemaRef ds:uri="http://purl.org/dc/dcmitype/"/>
    <ds:schemaRef ds:uri="577dac84-7a81-45c4-85bc-c039669a229c"/>
    <ds:schemaRef ds:uri="http://schemas.microsoft.com/office/2006/metadata/properties"/>
    <ds:schemaRef ds:uri="http://schemas.microsoft.com/office/2006/documentManagement/types"/>
    <ds:schemaRef ds:uri="http://purl.org/dc/terms/"/>
    <ds:schemaRef ds:uri="aad906ac-dccd-4235-a7af-cdd2e0b3d268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8DBCDA0A-468C-4D6F-895E-0FC4C3C265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FFD10E-CF3C-41D6-B4CC-A2C00A819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dac84-7a81-45c4-85bc-c039669a229c"/>
    <ds:schemaRef ds:uri="aad906ac-dccd-4235-a7af-cdd2e0b3d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PPT_JUNE2019</Template>
  <TotalTime>1260</TotalTime>
  <Words>1621</Words>
  <Application>Microsoft Office PowerPoint</Application>
  <PresentationFormat>Widescreen</PresentationFormat>
  <Paragraphs>472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Ubuntu</vt:lpstr>
      <vt:lpstr>Unbuntu</vt:lpstr>
      <vt:lpstr>Custom Design</vt:lpstr>
      <vt:lpstr>2_Custom Design</vt:lpstr>
      <vt:lpstr>1_Custom Design</vt:lpstr>
      <vt:lpstr>Adatis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Priorities 2020</dc:title>
  <dc:creator>Sacha Tomey</dc:creator>
  <cp:lastModifiedBy>Austin, Phil</cp:lastModifiedBy>
  <cp:revision>79</cp:revision>
  <dcterms:created xsi:type="dcterms:W3CDTF">2020-01-30T15:00:57Z</dcterms:created>
  <dcterms:modified xsi:type="dcterms:W3CDTF">2023-02-17T16:52:14Z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0x0101000A4AED58029E474188D11B875462B65E</vt:lpwstr>
  </property>
  <property fmtid="{D5CDD505-2E9C-101B-9397-08002B2CF9AE}" pid="6" name="MSIP_Label_9a7ed875-cb67-40d7-9ea6-a804b08b1148_Enabled">
    <vt:lpwstr>true</vt:lpwstr>
  </property>
  <property fmtid="{D5CDD505-2E9C-101B-9397-08002B2CF9AE}" pid="7" name="MSIP_Label_9a7ed875-cb67-40d7-9ea6-a804b08b1148_SetDate">
    <vt:lpwstr>2022-10-06T15:39:59Z</vt:lpwstr>
  </property>
  <property fmtid="{D5CDD505-2E9C-101B-9397-08002B2CF9AE}" pid="8" name="MSIP_Label_9a7ed875-cb67-40d7-9ea6-a804b08b1148_Method">
    <vt:lpwstr>Privileged</vt:lpwstr>
  </property>
  <property fmtid="{D5CDD505-2E9C-101B-9397-08002B2CF9AE}" pid="9" name="MSIP_Label_9a7ed875-cb67-40d7-9ea6-a804b08b1148_Name">
    <vt:lpwstr>9a7ed875-cb67-40d7-9ea6-a804b08b1148</vt:lpwstr>
  </property>
  <property fmtid="{D5CDD505-2E9C-101B-9397-08002B2CF9AE}" pid="10" name="MSIP_Label_9a7ed875-cb67-40d7-9ea6-a804b08b1148_SiteId">
    <vt:lpwstr>473672ba-cd07-4371-a2ae-788b4c61840e</vt:lpwstr>
  </property>
  <property fmtid="{D5CDD505-2E9C-101B-9397-08002B2CF9AE}" pid="11" name="MSIP_Label_9a7ed875-cb67-40d7-9ea6-a804b08b1148_ActionId">
    <vt:lpwstr>f18fe57c-590e-4f7f-a38a-c8922ef341dc</vt:lpwstr>
  </property>
  <property fmtid="{D5CDD505-2E9C-101B-9397-08002B2CF9AE}" pid="12" name="MSIP_Label_9a7ed875-cb67-40d7-9ea6-a804b08b1148_ContentBits">
    <vt:lpwstr>0</vt:lpwstr>
  </property>
  <property fmtid="{D5CDD505-2E9C-101B-9397-08002B2CF9AE}" pid="13" name="MSIP_Label_5a971379-ed38-4455-ad52-6d2fee21cad2_Enabled">
    <vt:lpwstr>true</vt:lpwstr>
  </property>
  <property fmtid="{D5CDD505-2E9C-101B-9397-08002B2CF9AE}" pid="14" name="MSIP_Label_5a971379-ed38-4455-ad52-6d2fee21cad2_SetDate">
    <vt:lpwstr>2023-02-10T10:02:59Z</vt:lpwstr>
  </property>
  <property fmtid="{D5CDD505-2E9C-101B-9397-08002B2CF9AE}" pid="15" name="MSIP_Label_5a971379-ed38-4455-ad52-6d2fee21cad2_Method">
    <vt:lpwstr>Privileged</vt:lpwstr>
  </property>
  <property fmtid="{D5CDD505-2E9C-101B-9397-08002B2CF9AE}" pid="16" name="MSIP_Label_5a971379-ed38-4455-ad52-6d2fee21cad2_Name">
    <vt:lpwstr>Public</vt:lpwstr>
  </property>
  <property fmtid="{D5CDD505-2E9C-101B-9397-08002B2CF9AE}" pid="17" name="MSIP_Label_5a971379-ed38-4455-ad52-6d2fee21cad2_SiteId">
    <vt:lpwstr>9e863fe5-c0a8-4318-b15a-a9e260e3a20c</vt:lpwstr>
  </property>
  <property fmtid="{D5CDD505-2E9C-101B-9397-08002B2CF9AE}" pid="18" name="MSIP_Label_5a971379-ed38-4455-ad52-6d2fee21cad2_ActionId">
    <vt:lpwstr>cf16626a-02a5-4535-9c2e-843acf878ba7</vt:lpwstr>
  </property>
  <property fmtid="{D5CDD505-2E9C-101B-9397-08002B2CF9AE}" pid="19" name="MSIP_Label_5a971379-ed38-4455-ad52-6d2fee21cad2_ContentBits">
    <vt:lpwstr>0</vt:lpwstr>
  </property>
</Properties>
</file>